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Default Extension="vml" ContentType="application/vnd.openxmlformats-officedocument.vmlDrawing"/>
  <Default Extension="gif" ContentType="image/gif"/>
  <Override PartName="/ppt/legacyDocTextInfo.bin" ContentType="application/vnd.ms-office.legacyDocTextInfo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ms-office.legacyDiagramTex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1" r:id="rId2"/>
    <p:sldId id="301" r:id="rId3"/>
    <p:sldId id="302" r:id="rId4"/>
    <p:sldId id="303" r:id="rId5"/>
    <p:sldId id="304" r:id="rId6"/>
    <p:sldId id="305" r:id="rId7"/>
    <p:sldId id="306" r:id="rId8"/>
    <p:sldId id="292" r:id="rId9"/>
    <p:sldId id="293" r:id="rId10"/>
    <p:sldId id="294" r:id="rId11"/>
    <p:sldId id="295" r:id="rId12"/>
    <p:sldId id="296" r:id="rId13"/>
    <p:sldId id="297" r:id="rId14"/>
    <p:sldId id="298" r:id="rId15"/>
    <p:sldId id="299" r:id="rId16"/>
    <p:sldId id="300" r:id="rId17"/>
    <p:sldId id="273" r:id="rId18"/>
    <p:sldId id="274" r:id="rId19"/>
    <p:sldId id="275" r:id="rId20"/>
    <p:sldId id="276" r:id="rId21"/>
    <p:sldId id="277" r:id="rId22"/>
    <p:sldId id="279" r:id="rId23"/>
    <p:sldId id="281" r:id="rId24"/>
    <p:sldId id="282" r:id="rId25"/>
    <p:sldId id="280" r:id="rId26"/>
    <p:sldId id="287" r:id="rId27"/>
    <p:sldId id="291" r:id="rId28"/>
    <p:sldId id="288" r:id="rId29"/>
    <p:sldId id="289" r:id="rId30"/>
    <p:sldId id="286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67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06/relationships/legacyDocTextInfo" Target="legacyDocTextInfo.bin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8" Type="http://schemas.microsoft.com/office/2006/relationships/legacyDiagramText" Target="legacyDiagramText8.bin"/><Relationship Id="rId13" Type="http://schemas.microsoft.com/office/2006/relationships/legacyDiagramText" Target="legacyDiagramText13.bin"/><Relationship Id="rId18" Type="http://schemas.microsoft.com/office/2006/relationships/legacyDiagramText" Target="legacyDiagramText18.bin"/><Relationship Id="rId3" Type="http://schemas.microsoft.com/office/2006/relationships/legacyDiagramText" Target="legacyDiagramText3.bin"/><Relationship Id="rId7" Type="http://schemas.microsoft.com/office/2006/relationships/legacyDiagramText" Target="legacyDiagramText7.bin"/><Relationship Id="rId12" Type="http://schemas.microsoft.com/office/2006/relationships/legacyDiagramText" Target="legacyDiagramText12.bin"/><Relationship Id="rId17" Type="http://schemas.microsoft.com/office/2006/relationships/legacyDiagramText" Target="legacyDiagramText17.bin"/><Relationship Id="rId2" Type="http://schemas.microsoft.com/office/2006/relationships/legacyDiagramText" Target="legacyDiagramText2.bin"/><Relationship Id="rId16" Type="http://schemas.microsoft.com/office/2006/relationships/legacyDiagramText" Target="legacyDiagramText16.bin"/><Relationship Id="rId1" Type="http://schemas.microsoft.com/office/2006/relationships/legacyDiagramText" Target="legacyDiagramText1.bin"/><Relationship Id="rId6" Type="http://schemas.microsoft.com/office/2006/relationships/legacyDiagramText" Target="legacyDiagramText6.bin"/><Relationship Id="rId11" Type="http://schemas.microsoft.com/office/2006/relationships/legacyDiagramText" Target="legacyDiagramText11.bin"/><Relationship Id="rId5" Type="http://schemas.microsoft.com/office/2006/relationships/legacyDiagramText" Target="legacyDiagramText5.bin"/><Relationship Id="rId15" Type="http://schemas.microsoft.com/office/2006/relationships/legacyDiagramText" Target="legacyDiagramText15.bin"/><Relationship Id="rId10" Type="http://schemas.microsoft.com/office/2006/relationships/legacyDiagramText" Target="legacyDiagramText10.bin"/><Relationship Id="rId19" Type="http://schemas.microsoft.com/office/2006/relationships/legacyDiagramText" Target="legacyDiagramText19.bin"/><Relationship Id="rId4" Type="http://schemas.microsoft.com/office/2006/relationships/legacyDiagramText" Target="legacyDiagramText4.bin"/><Relationship Id="rId9" Type="http://schemas.microsoft.com/office/2006/relationships/legacyDiagramText" Target="legacyDiagramText9.bin"/><Relationship Id="rId14" Type="http://schemas.microsoft.com/office/2006/relationships/legacyDiagramText" Target="legacyDiagramText14.bin"/></Relationships>
</file>

<file path=ppt/drawings/_rels/vmlDrawing2.vml.rels><?xml version="1.0" encoding="UTF-8" standalone="yes"?>
<Relationships xmlns="http://schemas.openxmlformats.org/package/2006/relationships"><Relationship Id="rId8" Type="http://schemas.microsoft.com/office/2006/relationships/legacyDiagramText" Target="legacyDiagramText27.bin"/><Relationship Id="rId13" Type="http://schemas.microsoft.com/office/2006/relationships/legacyDiagramText" Target="legacyDiagramText32.bin"/><Relationship Id="rId18" Type="http://schemas.microsoft.com/office/2006/relationships/legacyDiagramText" Target="legacyDiagramText37.bin"/><Relationship Id="rId3" Type="http://schemas.microsoft.com/office/2006/relationships/legacyDiagramText" Target="legacyDiagramText22.bin"/><Relationship Id="rId7" Type="http://schemas.microsoft.com/office/2006/relationships/legacyDiagramText" Target="legacyDiagramText26.bin"/><Relationship Id="rId12" Type="http://schemas.microsoft.com/office/2006/relationships/legacyDiagramText" Target="legacyDiagramText31.bin"/><Relationship Id="rId17" Type="http://schemas.microsoft.com/office/2006/relationships/legacyDiagramText" Target="legacyDiagramText36.bin"/><Relationship Id="rId2" Type="http://schemas.microsoft.com/office/2006/relationships/legacyDiagramText" Target="legacyDiagramText21.bin"/><Relationship Id="rId16" Type="http://schemas.microsoft.com/office/2006/relationships/legacyDiagramText" Target="legacyDiagramText35.bin"/><Relationship Id="rId1" Type="http://schemas.microsoft.com/office/2006/relationships/legacyDiagramText" Target="legacyDiagramText20.bin"/><Relationship Id="rId6" Type="http://schemas.microsoft.com/office/2006/relationships/legacyDiagramText" Target="legacyDiagramText25.bin"/><Relationship Id="rId11" Type="http://schemas.microsoft.com/office/2006/relationships/legacyDiagramText" Target="legacyDiagramText30.bin"/><Relationship Id="rId5" Type="http://schemas.microsoft.com/office/2006/relationships/legacyDiagramText" Target="legacyDiagramText24.bin"/><Relationship Id="rId15" Type="http://schemas.microsoft.com/office/2006/relationships/legacyDiagramText" Target="legacyDiagramText34.bin"/><Relationship Id="rId10" Type="http://schemas.microsoft.com/office/2006/relationships/legacyDiagramText" Target="legacyDiagramText29.bin"/><Relationship Id="rId19" Type="http://schemas.microsoft.com/office/2006/relationships/legacyDiagramText" Target="legacyDiagramText38.bin"/><Relationship Id="rId4" Type="http://schemas.microsoft.com/office/2006/relationships/legacyDiagramText" Target="legacyDiagramText23.bin"/><Relationship Id="rId9" Type="http://schemas.microsoft.com/office/2006/relationships/legacyDiagramText" Target="legacyDiagramText28.bin"/><Relationship Id="rId14" Type="http://schemas.microsoft.com/office/2006/relationships/legacyDiagramText" Target="legacyDiagramText33.bin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7A25D4B-F72F-434E-94C6-C39D7707B054}" type="datetimeFigureOut">
              <a:rPr lang="ru-RU" smtClean="0"/>
              <a:pPr/>
              <a:t>03.04.2015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2636EB-32E1-466B-A472-138355FDE1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7A25D4B-F72F-434E-94C6-C39D7707B054}" type="datetimeFigureOut">
              <a:rPr lang="ru-RU" smtClean="0"/>
              <a:pPr/>
              <a:t>03.04.2015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2636EB-32E1-466B-A472-138355FDE1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7A25D4B-F72F-434E-94C6-C39D7707B054}" type="datetimeFigureOut">
              <a:rPr lang="ru-RU" smtClean="0"/>
              <a:pPr/>
              <a:t>03.04.2015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2636EB-32E1-466B-A472-138355FDE1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7A25D4B-F72F-434E-94C6-C39D7707B054}" type="datetimeFigureOut">
              <a:rPr lang="ru-RU" smtClean="0"/>
              <a:pPr/>
              <a:t>03.04.2015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2636EB-32E1-466B-A472-138355FDE1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7A25D4B-F72F-434E-94C6-C39D7707B054}" type="datetimeFigureOut">
              <a:rPr lang="ru-RU" smtClean="0"/>
              <a:pPr/>
              <a:t>03.04.2015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2636EB-32E1-466B-A472-138355FDE1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7A25D4B-F72F-434E-94C6-C39D7707B054}" type="datetimeFigureOut">
              <a:rPr lang="ru-RU" smtClean="0"/>
              <a:pPr/>
              <a:t>03.04.2015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2636EB-32E1-466B-A472-138355FDE1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7A25D4B-F72F-434E-94C6-C39D7707B054}" type="datetimeFigureOut">
              <a:rPr lang="ru-RU" smtClean="0"/>
              <a:pPr/>
              <a:t>03.04.2015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2636EB-32E1-466B-A472-138355FDE1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7A25D4B-F72F-434E-94C6-C39D7707B054}" type="datetimeFigureOut">
              <a:rPr lang="ru-RU" smtClean="0"/>
              <a:pPr/>
              <a:t>03.04.2015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2636EB-32E1-466B-A472-138355FDE1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7A25D4B-F72F-434E-94C6-C39D7707B054}" type="datetimeFigureOut">
              <a:rPr lang="ru-RU" smtClean="0"/>
              <a:pPr/>
              <a:t>03.04.2015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2636EB-32E1-466B-A472-138355FDE1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7A25D4B-F72F-434E-94C6-C39D7707B054}" type="datetimeFigureOut">
              <a:rPr lang="ru-RU" smtClean="0"/>
              <a:pPr/>
              <a:t>03.04.2015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2636EB-32E1-466B-A472-138355FDE1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7A25D4B-F72F-434E-94C6-C39D7707B054}" type="datetimeFigureOut">
              <a:rPr lang="ru-RU" smtClean="0"/>
              <a:pPr/>
              <a:t>03.04.2015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2636EB-32E1-466B-A472-138355FDE1A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37A25D4B-F72F-434E-94C6-C39D7707B054}" type="datetimeFigureOut">
              <a:rPr lang="ru-RU" smtClean="0"/>
              <a:pPr/>
              <a:t>03.04.2015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8D2636EB-32E1-466B-A472-138355FDE1A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slide" Target="slide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" Target="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tiff"/><Relationship Id="rId4" Type="http://schemas.openxmlformats.org/officeDocument/2006/relationships/image" Target="../media/image19.tiff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" Target="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tiff"/><Relationship Id="rId4" Type="http://schemas.openxmlformats.org/officeDocument/2006/relationships/image" Target="../media/image19.tif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" Target="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kk.wikipedia.org/wiki/%D0%9B%D0%B0%D1%82%D1%8B%D0%BD_%D1%82%D1%96%D0%BB%D1%96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kk.wikipedia.org/wiki/%D0%A0%D0%B5%D1%84%D0%BB%D0%B5%D0%BA%D1%81%D0%B8%D1%8F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ranslatos.com/kz/ru-kz/%D1%81%D1%8B%D1%80%D1%82" TargetMode="External"/><Relationship Id="rId2" Type="http://schemas.openxmlformats.org/officeDocument/2006/relationships/hyperlink" Target="http://www.translatos.com/kz/ru-kz/%D1%80%D0%B5%D1%84%D0%BB%D0%B5%D0%BA%D1%81%D0%B8%D1%8F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translatos.com/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143116"/>
            <a:ext cx="7891208" cy="928694"/>
          </a:xfrm>
        </p:spPr>
        <p:txBody>
          <a:bodyPr>
            <a:normAutofit fontScale="90000"/>
          </a:bodyPr>
          <a:lstStyle/>
          <a:p>
            <a:pPr lvl="0" algn="ctr"/>
            <a:r>
              <a:rPr lang="ru-RU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1 </a:t>
            </a:r>
            <a:r>
              <a:rPr lang="kk-KZ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дәріс “Г</a:t>
            </a:r>
            <a:r>
              <a:rPr lang="kk-KZ" dirty="0" smtClean="0">
                <a:solidFill>
                  <a:schemeClr val="tx1"/>
                </a:solidFill>
              </a:rPr>
              <a:t>ермантану тіл білімінің жалпы және жеке саласы ретінде</a:t>
            </a:r>
            <a:r>
              <a:rPr lang="kk-KZ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”</a:t>
            </a:r>
            <a:r>
              <a:rPr lang="ru-RU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/>
            </a:r>
            <a:br>
              <a:rPr lang="ru-RU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</a:br>
            <a:endParaRPr lang="ru-RU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pic>
        <p:nvPicPr>
          <p:cNvPr id="2050" name="Picture 2" descr="C:\Users\Галым\Desktop\2 иностр яз\1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582480"/>
            <a:ext cx="3000365" cy="4275520"/>
          </a:xfrm>
          <a:prstGeom prst="rect">
            <a:avLst/>
          </a:prstGeom>
          <a:noFill/>
        </p:spPr>
      </p:pic>
      <p:pic>
        <p:nvPicPr>
          <p:cNvPr id="2051" name="Picture 3" descr="C:\Users\Галым\Desktop\2 иностр яз\1Ю.t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0446" y="2643182"/>
            <a:ext cx="3133554" cy="4000504"/>
          </a:xfrm>
          <a:prstGeom prst="rect">
            <a:avLst/>
          </a:prstGeom>
          <a:noFill/>
        </p:spPr>
      </p:pic>
      <p:pic>
        <p:nvPicPr>
          <p:cNvPr id="2052" name="Picture 4" descr="C:\Users\Галым\Desktop\2 иностр яз\100px-Mjollnir_icon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43834" y="500042"/>
            <a:ext cx="1270000" cy="20717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AutoShape 2"/>
          <p:cNvSpPr>
            <a:spLocks noGrp="1" noChangeAspec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k-KZ" sz="2000">
                <a:latin typeface="Times New Roman" pitchFamily="18" charset="0"/>
              </a:rPr>
              <a:t>Үндіеуропа</a:t>
            </a:r>
            <a:endParaRPr lang="ru-RU" sz="2000">
              <a:latin typeface="Times New Roman" pitchFamily="18" charset="0"/>
            </a:endParaRPr>
          </a:p>
        </p:txBody>
      </p:sp>
      <p:pic>
        <p:nvPicPr>
          <p:cNvPr id="100355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8313" y="0"/>
            <a:ext cx="8351837" cy="6858000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22" name="Схема 1"/>
          <p:cNvPicPr>
            <a:picLocks noChangeArrowheads="1"/>
          </p:cNvPicPr>
          <p:nvPr/>
        </p:nvPicPr>
        <p:blipFill>
          <a:blip r:embed="rId2" cstate="print"/>
          <a:srcRect l="-33601" t="-27695" r="-35449" b="-6721"/>
          <a:stretch>
            <a:fillRect/>
          </a:stretch>
        </p:blipFill>
        <p:spPr bwMode="auto">
          <a:xfrm>
            <a:off x="539552" y="980728"/>
            <a:ext cx="8064896" cy="4825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0"/>
          <p:cNvGrpSpPr>
            <a:grpSpLocks/>
          </p:cNvGrpSpPr>
          <p:nvPr/>
        </p:nvGrpSpPr>
        <p:grpSpPr bwMode="auto">
          <a:xfrm>
            <a:off x="971600" y="1052289"/>
            <a:ext cx="6461998" cy="3914774"/>
            <a:chOff x="1028" y="1182"/>
            <a:chExt cx="3580" cy="2466"/>
          </a:xfrm>
        </p:grpSpPr>
        <p:sp>
          <p:nvSpPr>
            <p:cNvPr id="84995" name="AutoShape 3"/>
            <p:cNvSpPr>
              <a:spLocks noChangeArrowheads="1"/>
            </p:cNvSpPr>
            <p:nvPr/>
          </p:nvSpPr>
          <p:spPr bwMode="gray">
            <a:xfrm rot="39573186">
              <a:off x="2907" y="1686"/>
              <a:ext cx="499" cy="182"/>
            </a:xfrm>
            <a:prstGeom prst="rightArrow">
              <a:avLst>
                <a:gd name="adj1" fmla="val 35167"/>
                <a:gd name="adj2" fmla="val 111029"/>
              </a:avLst>
            </a:prstGeom>
            <a:gradFill rotWithShape="1">
              <a:gsLst>
                <a:gs pos="0">
                  <a:schemeClr val="bg2">
                    <a:gamma/>
                    <a:shade val="89020"/>
                    <a:invGamma/>
                    <a:alpha val="0"/>
                  </a:schemeClr>
                </a:gs>
                <a:gs pos="100000">
                  <a:schemeClr val="bg2"/>
                </a:gs>
              </a:gsLst>
              <a:lin ang="0" scaled="1"/>
            </a:gradFill>
            <a:ln w="0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4996" name="AutoShape 4"/>
            <p:cNvSpPr>
              <a:spLocks noChangeArrowheads="1"/>
            </p:cNvSpPr>
            <p:nvPr/>
          </p:nvSpPr>
          <p:spPr bwMode="gray">
            <a:xfrm rot="3465783">
              <a:off x="2907" y="3049"/>
              <a:ext cx="499" cy="182"/>
            </a:xfrm>
            <a:prstGeom prst="rightArrow">
              <a:avLst>
                <a:gd name="adj1" fmla="val 35167"/>
                <a:gd name="adj2" fmla="val 111029"/>
              </a:avLst>
            </a:prstGeom>
            <a:gradFill rotWithShape="1">
              <a:gsLst>
                <a:gs pos="0">
                  <a:schemeClr val="bg2">
                    <a:gamma/>
                    <a:shade val="89020"/>
                    <a:invGamma/>
                    <a:alpha val="0"/>
                  </a:schemeClr>
                </a:gs>
                <a:gs pos="100000">
                  <a:schemeClr val="bg2"/>
                </a:gs>
              </a:gsLst>
              <a:lin ang="0" scaled="1"/>
            </a:gradFill>
            <a:ln w="0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4997" name="AutoShape 5"/>
            <p:cNvSpPr>
              <a:spLocks noChangeArrowheads="1"/>
            </p:cNvSpPr>
            <p:nvPr/>
          </p:nvSpPr>
          <p:spPr bwMode="gray">
            <a:xfrm rot="35969022">
              <a:off x="2139" y="1734"/>
              <a:ext cx="499" cy="182"/>
            </a:xfrm>
            <a:prstGeom prst="rightArrow">
              <a:avLst>
                <a:gd name="adj1" fmla="val 35167"/>
                <a:gd name="adj2" fmla="val 111029"/>
              </a:avLst>
            </a:prstGeom>
            <a:gradFill rotWithShape="1">
              <a:gsLst>
                <a:gs pos="0">
                  <a:schemeClr val="bg2">
                    <a:gamma/>
                    <a:shade val="89020"/>
                    <a:invGamma/>
                    <a:alpha val="0"/>
                  </a:schemeClr>
                </a:gs>
                <a:gs pos="100000">
                  <a:schemeClr val="bg2"/>
                </a:gs>
              </a:gsLst>
              <a:lin ang="0" scaled="1"/>
            </a:gradFill>
            <a:ln w="0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4998" name="AutoShape 6"/>
            <p:cNvSpPr>
              <a:spLocks noChangeArrowheads="1"/>
            </p:cNvSpPr>
            <p:nvPr/>
          </p:nvSpPr>
          <p:spPr bwMode="gray">
            <a:xfrm rot="7535209">
              <a:off x="2115" y="3028"/>
              <a:ext cx="499" cy="182"/>
            </a:xfrm>
            <a:prstGeom prst="rightArrow">
              <a:avLst>
                <a:gd name="adj1" fmla="val 35167"/>
                <a:gd name="adj2" fmla="val 111029"/>
              </a:avLst>
            </a:prstGeom>
            <a:gradFill rotWithShape="1">
              <a:gsLst>
                <a:gs pos="0">
                  <a:schemeClr val="bg2">
                    <a:gamma/>
                    <a:shade val="89020"/>
                    <a:invGamma/>
                    <a:alpha val="0"/>
                  </a:schemeClr>
                </a:gs>
                <a:gs pos="100000">
                  <a:schemeClr val="bg2"/>
                </a:gs>
              </a:gsLst>
              <a:lin ang="0" scaled="1"/>
            </a:gradFill>
            <a:ln w="0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4999" name="AutoShape 7"/>
            <p:cNvSpPr>
              <a:spLocks noChangeArrowheads="1"/>
            </p:cNvSpPr>
            <p:nvPr/>
          </p:nvSpPr>
          <p:spPr bwMode="gray">
            <a:xfrm>
              <a:off x="3272" y="2396"/>
              <a:ext cx="499" cy="182"/>
            </a:xfrm>
            <a:prstGeom prst="rightArrow">
              <a:avLst>
                <a:gd name="adj1" fmla="val 35167"/>
                <a:gd name="adj2" fmla="val 111029"/>
              </a:avLst>
            </a:prstGeom>
            <a:gradFill rotWithShape="1">
              <a:gsLst>
                <a:gs pos="0">
                  <a:schemeClr val="bg2">
                    <a:gamma/>
                    <a:shade val="89020"/>
                    <a:invGamma/>
                    <a:alpha val="0"/>
                  </a:schemeClr>
                </a:gs>
                <a:gs pos="100000">
                  <a:schemeClr val="bg2"/>
                </a:gs>
              </a:gsLst>
              <a:lin ang="0" scaled="1"/>
            </a:gradFill>
            <a:ln w="0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5000" name="AutoShape 8"/>
            <p:cNvSpPr>
              <a:spLocks noChangeArrowheads="1"/>
            </p:cNvSpPr>
            <p:nvPr/>
          </p:nvSpPr>
          <p:spPr bwMode="gray">
            <a:xfrm rot="-10800000">
              <a:off x="1754" y="2392"/>
              <a:ext cx="544" cy="182"/>
            </a:xfrm>
            <a:prstGeom prst="rightArrow">
              <a:avLst>
                <a:gd name="adj1" fmla="val 35167"/>
                <a:gd name="adj2" fmla="val 121041"/>
              </a:avLst>
            </a:prstGeom>
            <a:gradFill rotWithShape="1">
              <a:gsLst>
                <a:gs pos="0">
                  <a:schemeClr val="bg2">
                    <a:gamma/>
                    <a:shade val="89020"/>
                    <a:invGamma/>
                    <a:alpha val="0"/>
                  </a:schemeClr>
                </a:gs>
                <a:gs pos="100000">
                  <a:schemeClr val="bg2"/>
                </a:gs>
              </a:gsLst>
              <a:lin ang="0" scaled="1"/>
            </a:gradFill>
            <a:ln w="0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5001" name="Oval 9"/>
            <p:cNvSpPr>
              <a:spLocks noChangeArrowheads="1"/>
            </p:cNvSpPr>
            <p:nvPr/>
          </p:nvSpPr>
          <p:spPr bwMode="auto">
            <a:xfrm>
              <a:off x="1578" y="1289"/>
              <a:ext cx="2358" cy="2359"/>
            </a:xfrm>
            <a:prstGeom prst="ellipse">
              <a:avLst/>
            </a:prstGeom>
            <a:noFill/>
            <a:ln w="38100" algn="ctr">
              <a:solidFill>
                <a:schemeClr val="tx2"/>
              </a:solidFill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grpSp>
          <p:nvGrpSpPr>
            <p:cNvPr id="3" name="Group 25"/>
            <p:cNvGrpSpPr>
              <a:grpSpLocks/>
            </p:cNvGrpSpPr>
            <p:nvPr/>
          </p:nvGrpSpPr>
          <p:grpSpPr bwMode="auto">
            <a:xfrm>
              <a:off x="3258" y="3370"/>
              <a:ext cx="227" cy="227"/>
              <a:chOff x="3515" y="3521"/>
              <a:chExt cx="227" cy="227"/>
            </a:xfrm>
          </p:grpSpPr>
          <p:sp>
            <p:nvSpPr>
              <p:cNvPr id="85018" name="Oval 26"/>
              <p:cNvSpPr>
                <a:spLocks noChangeArrowheads="1"/>
              </p:cNvSpPr>
              <p:nvPr/>
            </p:nvSpPr>
            <p:spPr bwMode="gray">
              <a:xfrm>
                <a:off x="3515" y="3521"/>
                <a:ext cx="227" cy="227"/>
              </a:xfrm>
              <a:prstGeom prst="ellipse">
                <a:avLst/>
              </a:prstGeom>
              <a:gradFill rotWithShape="1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75686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85019" name="Oval 27"/>
              <p:cNvSpPr>
                <a:spLocks noChangeArrowheads="1"/>
              </p:cNvSpPr>
              <p:nvPr/>
            </p:nvSpPr>
            <p:spPr bwMode="gray">
              <a:xfrm>
                <a:off x="3525" y="3540"/>
                <a:ext cx="141" cy="142"/>
              </a:xfrm>
              <a:prstGeom prst="ellipse">
                <a:avLst/>
              </a:prstGeom>
              <a:gradFill rotWithShape="1">
                <a:gsLst>
                  <a:gs pos="0">
                    <a:schemeClr val="accent2">
                      <a:gamma/>
                      <a:tint val="33725"/>
                      <a:invGamma/>
                    </a:schemeClr>
                  </a:gs>
                  <a:gs pos="100000">
                    <a:schemeClr val="accent2">
                      <a:alpha val="0"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85020" name="Oval 28"/>
            <p:cNvSpPr>
              <a:spLocks noChangeArrowheads="1"/>
            </p:cNvSpPr>
            <p:nvPr/>
          </p:nvSpPr>
          <p:spPr bwMode="gray">
            <a:xfrm>
              <a:off x="2181" y="1882"/>
              <a:ext cx="1225" cy="1225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ru-RU"/>
            </a:p>
          </p:txBody>
        </p:sp>
        <p:sp>
          <p:nvSpPr>
            <p:cNvPr id="85021" name="Oval 29"/>
            <p:cNvSpPr>
              <a:spLocks noChangeArrowheads="1"/>
            </p:cNvSpPr>
            <p:nvPr/>
          </p:nvSpPr>
          <p:spPr bwMode="gray">
            <a:xfrm>
              <a:off x="2177" y="1872"/>
              <a:ext cx="1225" cy="1225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alpha val="32001"/>
                  </a:schemeClr>
                </a:gs>
                <a:gs pos="100000">
                  <a:schemeClr val="hlink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ru-RU"/>
            </a:p>
          </p:txBody>
        </p:sp>
        <p:sp>
          <p:nvSpPr>
            <p:cNvPr id="85022" name="Oval 30"/>
            <p:cNvSpPr>
              <a:spLocks noChangeArrowheads="1"/>
            </p:cNvSpPr>
            <p:nvPr/>
          </p:nvSpPr>
          <p:spPr bwMode="gray">
            <a:xfrm>
              <a:off x="2261" y="1962"/>
              <a:ext cx="1065" cy="1065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85023" name="Oval 31"/>
            <p:cNvSpPr>
              <a:spLocks noChangeArrowheads="1"/>
            </p:cNvSpPr>
            <p:nvPr/>
          </p:nvSpPr>
          <p:spPr bwMode="gray">
            <a:xfrm>
              <a:off x="2250" y="1945"/>
              <a:ext cx="1065" cy="1065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63529"/>
                    <a:invGamma/>
                  </a:schemeClr>
                </a:gs>
                <a:gs pos="100000">
                  <a:schemeClr val="hlink">
                    <a:alpha val="0"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85024" name="Oval 32"/>
            <p:cNvSpPr>
              <a:spLocks noChangeArrowheads="1"/>
            </p:cNvSpPr>
            <p:nvPr/>
          </p:nvSpPr>
          <p:spPr bwMode="gray">
            <a:xfrm>
              <a:off x="2314" y="2015"/>
              <a:ext cx="959" cy="959"/>
            </a:xfrm>
            <a:prstGeom prst="ellipse">
              <a:avLst/>
            </a:prstGeom>
            <a:solidFill>
              <a:srgbClr val="333333"/>
            </a:soli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85025" name="Oval 33"/>
            <p:cNvSpPr>
              <a:spLocks noChangeArrowheads="1"/>
            </p:cNvSpPr>
            <p:nvPr/>
          </p:nvSpPr>
          <p:spPr bwMode="gray">
            <a:xfrm>
              <a:off x="2328" y="2027"/>
              <a:ext cx="927" cy="928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46275"/>
                    <a:invGamma/>
                  </a:srgbClr>
                </a:gs>
                <a:gs pos="100000">
                  <a:srgbClr val="D6E1E2"/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85026" name="Oval 34"/>
            <p:cNvSpPr>
              <a:spLocks noChangeArrowheads="1"/>
            </p:cNvSpPr>
            <p:nvPr/>
          </p:nvSpPr>
          <p:spPr bwMode="gray">
            <a:xfrm>
              <a:off x="2339" y="2033"/>
              <a:ext cx="906" cy="904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alpha val="0"/>
                  </a:srgbClr>
                </a:gs>
                <a:gs pos="100000">
                  <a:srgbClr val="D6E1E2">
                    <a:gamma/>
                    <a:tint val="34902"/>
                    <a:invGamma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85027" name="Oval 35"/>
            <p:cNvSpPr>
              <a:spLocks noChangeArrowheads="1"/>
            </p:cNvSpPr>
            <p:nvPr/>
          </p:nvSpPr>
          <p:spPr bwMode="gray">
            <a:xfrm>
              <a:off x="2349" y="2042"/>
              <a:ext cx="861" cy="845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79216"/>
                    <a:invGamma/>
                  </a:srgbClr>
                </a:gs>
                <a:gs pos="100000">
                  <a:srgbClr val="D6E1E2">
                    <a:alpha val="48000"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85028" name="Oval 36"/>
            <p:cNvSpPr>
              <a:spLocks noChangeArrowheads="1"/>
            </p:cNvSpPr>
            <p:nvPr/>
          </p:nvSpPr>
          <p:spPr bwMode="gray">
            <a:xfrm>
              <a:off x="2400" y="2065"/>
              <a:ext cx="765" cy="687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tint val="0"/>
                    <a:invGamma/>
                  </a:srgbClr>
                </a:gs>
                <a:gs pos="100000">
                  <a:srgbClr val="D6E1E2">
                    <a:alpha val="38000"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85029" name="Text Box 37"/>
            <p:cNvSpPr txBox="1">
              <a:spLocks noChangeArrowheads="1"/>
            </p:cNvSpPr>
            <p:nvPr/>
          </p:nvSpPr>
          <p:spPr bwMode="gray">
            <a:xfrm>
              <a:off x="2165" y="2323"/>
              <a:ext cx="1250" cy="33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kk-KZ" sz="2800" dirty="0" smtClean="0">
                  <a:solidFill>
                    <a:srgbClr val="000000"/>
                  </a:solidFill>
                </a:rPr>
                <a:t>Үнді тобы</a:t>
              </a:r>
              <a:endParaRPr lang="en-US" sz="2800" b="0" dirty="0">
                <a:solidFill>
                  <a:srgbClr val="000000"/>
                </a:solidFill>
              </a:endParaRPr>
            </a:p>
          </p:txBody>
        </p:sp>
        <p:sp>
          <p:nvSpPr>
            <p:cNvPr id="85030" name="Text Box 38"/>
            <p:cNvSpPr txBox="1">
              <a:spLocks noChangeArrowheads="1"/>
            </p:cNvSpPr>
            <p:nvPr/>
          </p:nvSpPr>
          <p:spPr bwMode="auto">
            <a:xfrm>
              <a:off x="3498" y="1273"/>
              <a:ext cx="538" cy="21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kk-KZ" sz="1600" b="0" dirty="0" smtClean="0"/>
                <a:t>Синдхи</a:t>
              </a:r>
              <a:endParaRPr lang="en-US" sz="1600" b="0" dirty="0"/>
            </a:p>
          </p:txBody>
        </p:sp>
        <p:sp>
          <p:nvSpPr>
            <p:cNvPr id="85031" name="Text Box 39"/>
            <p:cNvSpPr txBox="1">
              <a:spLocks noChangeArrowheads="1"/>
            </p:cNvSpPr>
            <p:nvPr/>
          </p:nvSpPr>
          <p:spPr bwMode="auto">
            <a:xfrm>
              <a:off x="1148" y="1500"/>
              <a:ext cx="534" cy="21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r" eaLnBrk="0" hangingPunct="0"/>
              <a:r>
                <a:rPr lang="kk-KZ" sz="1600" b="0" dirty="0" smtClean="0"/>
                <a:t>Хинди</a:t>
              </a:r>
              <a:endParaRPr lang="en-US" sz="1600" b="0" dirty="0"/>
            </a:p>
          </p:txBody>
        </p:sp>
        <p:sp>
          <p:nvSpPr>
            <p:cNvPr id="85032" name="Text Box 40"/>
            <p:cNvSpPr txBox="1">
              <a:spLocks noChangeArrowheads="1"/>
            </p:cNvSpPr>
            <p:nvPr/>
          </p:nvSpPr>
          <p:spPr bwMode="auto">
            <a:xfrm>
              <a:off x="4074" y="2377"/>
              <a:ext cx="534" cy="21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kk-KZ" sz="1600" b="0" dirty="0" smtClean="0"/>
                <a:t>Лахнда</a:t>
              </a:r>
              <a:endParaRPr lang="en-US" sz="1600" b="0" dirty="0"/>
            </a:p>
          </p:txBody>
        </p:sp>
        <p:sp>
          <p:nvSpPr>
            <p:cNvPr id="85033" name="Text Box 41"/>
            <p:cNvSpPr txBox="1">
              <a:spLocks noChangeArrowheads="1"/>
            </p:cNvSpPr>
            <p:nvPr/>
          </p:nvSpPr>
          <p:spPr bwMode="auto">
            <a:xfrm>
              <a:off x="3498" y="3385"/>
              <a:ext cx="702" cy="21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kk-KZ" sz="1600" b="0" dirty="0" smtClean="0"/>
                <a:t>Панджаби</a:t>
              </a:r>
              <a:endParaRPr lang="en-US" sz="1600" b="0" dirty="0"/>
            </a:p>
          </p:txBody>
        </p:sp>
        <p:sp>
          <p:nvSpPr>
            <p:cNvPr id="85034" name="Text Box 42"/>
            <p:cNvSpPr txBox="1">
              <a:spLocks noChangeArrowheads="1"/>
            </p:cNvSpPr>
            <p:nvPr/>
          </p:nvSpPr>
          <p:spPr bwMode="auto">
            <a:xfrm>
              <a:off x="1028" y="2377"/>
              <a:ext cx="434" cy="21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r" eaLnBrk="0" hangingPunct="0"/>
              <a:r>
                <a:rPr lang="kk-KZ" sz="1600" b="0" dirty="0" smtClean="0"/>
                <a:t>Урду</a:t>
              </a:r>
              <a:endParaRPr lang="en-US" sz="1600" b="0" dirty="0"/>
            </a:p>
          </p:txBody>
        </p:sp>
        <p:sp>
          <p:nvSpPr>
            <p:cNvPr id="85035" name="Text Box 43"/>
            <p:cNvSpPr txBox="1">
              <a:spLocks noChangeArrowheads="1"/>
            </p:cNvSpPr>
            <p:nvPr/>
          </p:nvSpPr>
          <p:spPr bwMode="auto">
            <a:xfrm>
              <a:off x="1405" y="3346"/>
              <a:ext cx="585" cy="21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r" eaLnBrk="0" hangingPunct="0"/>
              <a:r>
                <a:rPr lang="kk-KZ" sz="1600" b="0" dirty="0" smtClean="0"/>
                <a:t>Бенгали</a:t>
              </a:r>
              <a:endParaRPr lang="en-US" sz="1600" b="0" dirty="0"/>
            </a:p>
          </p:txBody>
        </p:sp>
        <p:grpSp>
          <p:nvGrpSpPr>
            <p:cNvPr id="4" name="Group 45"/>
            <p:cNvGrpSpPr>
              <a:grpSpLocks/>
            </p:cNvGrpSpPr>
            <p:nvPr/>
          </p:nvGrpSpPr>
          <p:grpSpPr bwMode="auto">
            <a:xfrm>
              <a:off x="3822" y="2382"/>
              <a:ext cx="227" cy="227"/>
              <a:chOff x="3515" y="3521"/>
              <a:chExt cx="227" cy="227"/>
            </a:xfrm>
          </p:grpSpPr>
          <p:sp>
            <p:nvSpPr>
              <p:cNvPr id="85038" name="Oval 46"/>
              <p:cNvSpPr>
                <a:spLocks noChangeArrowheads="1"/>
              </p:cNvSpPr>
              <p:nvPr/>
            </p:nvSpPr>
            <p:spPr bwMode="gray">
              <a:xfrm>
                <a:off x="3515" y="3521"/>
                <a:ext cx="227" cy="227"/>
              </a:xfrm>
              <a:prstGeom prst="ellipse">
                <a:avLst/>
              </a:prstGeom>
              <a:gradFill rotWithShape="1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75686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85039" name="Oval 47"/>
              <p:cNvSpPr>
                <a:spLocks noChangeArrowheads="1"/>
              </p:cNvSpPr>
              <p:nvPr/>
            </p:nvSpPr>
            <p:spPr bwMode="gray">
              <a:xfrm>
                <a:off x="3525" y="3540"/>
                <a:ext cx="141" cy="142"/>
              </a:xfrm>
              <a:prstGeom prst="ellipse">
                <a:avLst/>
              </a:prstGeom>
              <a:gradFill rotWithShape="1">
                <a:gsLst>
                  <a:gs pos="0">
                    <a:schemeClr val="accent2">
                      <a:gamma/>
                      <a:tint val="33725"/>
                      <a:invGamma/>
                    </a:schemeClr>
                  </a:gs>
                  <a:gs pos="100000">
                    <a:schemeClr val="accent2">
                      <a:alpha val="0"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5" name="Group 48"/>
            <p:cNvGrpSpPr>
              <a:grpSpLocks/>
            </p:cNvGrpSpPr>
            <p:nvPr/>
          </p:nvGrpSpPr>
          <p:grpSpPr bwMode="auto">
            <a:xfrm>
              <a:off x="2624" y="1182"/>
              <a:ext cx="867" cy="413"/>
              <a:chOff x="2875" y="3335"/>
              <a:chExt cx="867" cy="413"/>
            </a:xfrm>
          </p:grpSpPr>
          <p:sp>
            <p:nvSpPr>
              <p:cNvPr id="85041" name="Oval 49"/>
              <p:cNvSpPr>
                <a:spLocks noChangeArrowheads="1"/>
              </p:cNvSpPr>
              <p:nvPr/>
            </p:nvSpPr>
            <p:spPr bwMode="gray">
              <a:xfrm>
                <a:off x="3515" y="3521"/>
                <a:ext cx="227" cy="227"/>
              </a:xfrm>
              <a:prstGeom prst="ellipse">
                <a:avLst/>
              </a:prstGeom>
              <a:gradFill rotWithShape="1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75686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85042" name="Oval 50"/>
              <p:cNvSpPr>
                <a:spLocks noChangeArrowheads="1"/>
              </p:cNvSpPr>
              <p:nvPr/>
            </p:nvSpPr>
            <p:spPr bwMode="gray">
              <a:xfrm>
                <a:off x="2875" y="3335"/>
                <a:ext cx="141" cy="142"/>
              </a:xfrm>
              <a:prstGeom prst="ellipse">
                <a:avLst/>
              </a:prstGeom>
              <a:gradFill rotWithShape="1">
                <a:gsLst>
                  <a:gs pos="0">
                    <a:schemeClr val="accent2">
                      <a:gamma/>
                      <a:tint val="33725"/>
                      <a:invGamma/>
                    </a:schemeClr>
                  </a:gs>
                  <a:gs pos="100000">
                    <a:schemeClr val="accent2">
                      <a:alpha val="0"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6" name="Group 51"/>
            <p:cNvGrpSpPr>
              <a:grpSpLocks/>
            </p:cNvGrpSpPr>
            <p:nvPr/>
          </p:nvGrpSpPr>
          <p:grpSpPr bwMode="auto">
            <a:xfrm>
              <a:off x="1746" y="1357"/>
              <a:ext cx="457" cy="506"/>
              <a:chOff x="3209" y="3540"/>
              <a:chExt cx="457" cy="506"/>
            </a:xfrm>
          </p:grpSpPr>
          <p:sp>
            <p:nvSpPr>
              <p:cNvPr id="85044" name="Oval 52"/>
              <p:cNvSpPr>
                <a:spLocks noChangeArrowheads="1"/>
              </p:cNvSpPr>
              <p:nvPr/>
            </p:nvSpPr>
            <p:spPr bwMode="gray">
              <a:xfrm>
                <a:off x="3209" y="3819"/>
                <a:ext cx="227" cy="227"/>
              </a:xfrm>
              <a:prstGeom prst="ellipse">
                <a:avLst/>
              </a:prstGeom>
              <a:gradFill rotWithShape="1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75686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85045" name="Oval 53"/>
              <p:cNvSpPr>
                <a:spLocks noChangeArrowheads="1"/>
              </p:cNvSpPr>
              <p:nvPr/>
            </p:nvSpPr>
            <p:spPr bwMode="gray">
              <a:xfrm>
                <a:off x="3525" y="3540"/>
                <a:ext cx="141" cy="142"/>
              </a:xfrm>
              <a:prstGeom prst="ellipse">
                <a:avLst/>
              </a:prstGeom>
              <a:gradFill rotWithShape="1">
                <a:gsLst>
                  <a:gs pos="0">
                    <a:schemeClr val="accent2">
                      <a:gamma/>
                      <a:tint val="33725"/>
                      <a:invGamma/>
                    </a:schemeClr>
                  </a:gs>
                  <a:gs pos="100000">
                    <a:schemeClr val="accent2">
                      <a:alpha val="0"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7" name="Group 54"/>
            <p:cNvGrpSpPr>
              <a:grpSpLocks/>
            </p:cNvGrpSpPr>
            <p:nvPr/>
          </p:nvGrpSpPr>
          <p:grpSpPr bwMode="auto">
            <a:xfrm>
              <a:off x="1458" y="2382"/>
              <a:ext cx="227" cy="227"/>
              <a:chOff x="3515" y="3521"/>
              <a:chExt cx="227" cy="227"/>
            </a:xfrm>
          </p:grpSpPr>
          <p:sp>
            <p:nvSpPr>
              <p:cNvPr id="85047" name="Oval 55"/>
              <p:cNvSpPr>
                <a:spLocks noChangeArrowheads="1"/>
              </p:cNvSpPr>
              <p:nvPr/>
            </p:nvSpPr>
            <p:spPr bwMode="gray">
              <a:xfrm>
                <a:off x="3515" y="3521"/>
                <a:ext cx="227" cy="227"/>
              </a:xfrm>
              <a:prstGeom prst="ellipse">
                <a:avLst/>
              </a:prstGeom>
              <a:gradFill rotWithShape="1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75686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85048" name="Oval 56"/>
              <p:cNvSpPr>
                <a:spLocks noChangeArrowheads="1"/>
              </p:cNvSpPr>
              <p:nvPr/>
            </p:nvSpPr>
            <p:spPr bwMode="gray">
              <a:xfrm>
                <a:off x="3525" y="3540"/>
                <a:ext cx="141" cy="142"/>
              </a:xfrm>
              <a:prstGeom prst="ellipse">
                <a:avLst/>
              </a:prstGeom>
              <a:gradFill rotWithShape="1">
                <a:gsLst>
                  <a:gs pos="0">
                    <a:schemeClr val="accent2">
                      <a:gamma/>
                      <a:tint val="33725"/>
                      <a:invGamma/>
                    </a:schemeClr>
                  </a:gs>
                  <a:gs pos="100000">
                    <a:schemeClr val="accent2">
                      <a:alpha val="0"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8" name="Group 57"/>
            <p:cNvGrpSpPr>
              <a:grpSpLocks/>
            </p:cNvGrpSpPr>
            <p:nvPr/>
          </p:nvGrpSpPr>
          <p:grpSpPr bwMode="auto">
            <a:xfrm>
              <a:off x="1968" y="3324"/>
              <a:ext cx="227" cy="227"/>
              <a:chOff x="3515" y="3521"/>
              <a:chExt cx="227" cy="227"/>
            </a:xfrm>
          </p:grpSpPr>
          <p:sp>
            <p:nvSpPr>
              <p:cNvPr id="85050" name="Oval 58"/>
              <p:cNvSpPr>
                <a:spLocks noChangeArrowheads="1"/>
              </p:cNvSpPr>
              <p:nvPr/>
            </p:nvSpPr>
            <p:spPr bwMode="gray">
              <a:xfrm>
                <a:off x="3515" y="3521"/>
                <a:ext cx="227" cy="227"/>
              </a:xfrm>
              <a:prstGeom prst="ellipse">
                <a:avLst/>
              </a:prstGeom>
              <a:gradFill rotWithShape="1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75686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85051" name="Oval 59"/>
              <p:cNvSpPr>
                <a:spLocks noChangeArrowheads="1"/>
              </p:cNvSpPr>
              <p:nvPr/>
            </p:nvSpPr>
            <p:spPr bwMode="gray">
              <a:xfrm>
                <a:off x="3525" y="3540"/>
                <a:ext cx="141" cy="142"/>
              </a:xfrm>
              <a:prstGeom prst="ellipse">
                <a:avLst/>
              </a:prstGeom>
              <a:gradFill rotWithShape="1">
                <a:gsLst>
                  <a:gs pos="0">
                    <a:schemeClr val="accent2">
                      <a:gamma/>
                      <a:tint val="33725"/>
                      <a:invGamma/>
                    </a:schemeClr>
                  </a:gs>
                  <a:gs pos="100000">
                    <a:schemeClr val="accent2">
                      <a:alpha val="0"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</p:grpSp>
      <p:sp>
        <p:nvSpPr>
          <p:cNvPr id="47" name="Oval 50"/>
          <p:cNvSpPr>
            <a:spLocks noChangeArrowheads="1"/>
          </p:cNvSpPr>
          <p:nvPr/>
        </p:nvSpPr>
        <p:spPr bwMode="gray">
          <a:xfrm>
            <a:off x="5178091" y="1530126"/>
            <a:ext cx="254509" cy="225425"/>
          </a:xfrm>
          <a:prstGeom prst="ellipse">
            <a:avLst/>
          </a:prstGeom>
          <a:gradFill rotWithShape="1">
            <a:gsLst>
              <a:gs pos="0">
                <a:schemeClr val="accent2">
                  <a:gamma/>
                  <a:tint val="33725"/>
                  <a:invGamma/>
                </a:schemeClr>
              </a:gs>
              <a:gs pos="100000">
                <a:schemeClr val="accent2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8" name="Oval 49"/>
          <p:cNvSpPr>
            <a:spLocks noChangeArrowheads="1"/>
          </p:cNvSpPr>
          <p:nvPr/>
        </p:nvSpPr>
        <p:spPr bwMode="gray">
          <a:xfrm>
            <a:off x="5724128" y="1916832"/>
            <a:ext cx="409741" cy="360362"/>
          </a:xfrm>
          <a:prstGeom prst="ellipse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75686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9" name="Oval 49"/>
          <p:cNvSpPr>
            <a:spLocks noChangeArrowheads="1"/>
          </p:cNvSpPr>
          <p:nvPr/>
        </p:nvSpPr>
        <p:spPr bwMode="gray">
          <a:xfrm>
            <a:off x="5724128" y="3933056"/>
            <a:ext cx="409741" cy="360362"/>
          </a:xfrm>
          <a:prstGeom prst="ellipse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75686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0" name="Text Box 40"/>
          <p:cNvSpPr txBox="1">
            <a:spLocks noChangeArrowheads="1"/>
          </p:cNvSpPr>
          <p:nvPr/>
        </p:nvSpPr>
        <p:spPr bwMode="auto">
          <a:xfrm>
            <a:off x="6156176" y="1916832"/>
            <a:ext cx="841897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kk-KZ" sz="1600" dirty="0" smtClean="0"/>
              <a:t>Сыған</a:t>
            </a:r>
            <a:endParaRPr lang="en-US" sz="1600" b="0" dirty="0"/>
          </a:p>
        </p:txBody>
      </p:sp>
      <p:sp>
        <p:nvSpPr>
          <p:cNvPr id="51" name="Text Box 40"/>
          <p:cNvSpPr txBox="1">
            <a:spLocks noChangeArrowheads="1"/>
          </p:cNvSpPr>
          <p:nvPr/>
        </p:nvSpPr>
        <p:spPr bwMode="auto">
          <a:xfrm>
            <a:off x="6228184" y="4005064"/>
            <a:ext cx="1032655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kk-KZ" sz="1600" dirty="0" smtClean="0"/>
              <a:t>К</a:t>
            </a:r>
            <a:r>
              <a:rPr lang="kk-KZ" sz="1600" b="0" dirty="0" smtClean="0"/>
              <a:t>ашмир</a:t>
            </a:r>
            <a:endParaRPr lang="en-US" sz="1600" b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0"/>
          <p:cNvGrpSpPr>
            <a:grpSpLocks/>
          </p:cNvGrpSpPr>
          <p:nvPr/>
        </p:nvGrpSpPr>
        <p:grpSpPr bwMode="auto">
          <a:xfrm>
            <a:off x="850662" y="1052289"/>
            <a:ext cx="6393407" cy="3914774"/>
            <a:chOff x="961" y="1182"/>
            <a:chExt cx="3542" cy="2466"/>
          </a:xfrm>
        </p:grpSpPr>
        <p:sp>
          <p:nvSpPr>
            <p:cNvPr id="84995" name="AutoShape 3"/>
            <p:cNvSpPr>
              <a:spLocks noChangeArrowheads="1"/>
            </p:cNvSpPr>
            <p:nvPr/>
          </p:nvSpPr>
          <p:spPr bwMode="gray">
            <a:xfrm rot="39573186">
              <a:off x="2907" y="1686"/>
              <a:ext cx="499" cy="182"/>
            </a:xfrm>
            <a:prstGeom prst="rightArrow">
              <a:avLst>
                <a:gd name="adj1" fmla="val 35167"/>
                <a:gd name="adj2" fmla="val 111029"/>
              </a:avLst>
            </a:prstGeom>
            <a:gradFill rotWithShape="1">
              <a:gsLst>
                <a:gs pos="0">
                  <a:schemeClr val="bg2">
                    <a:gamma/>
                    <a:shade val="89020"/>
                    <a:invGamma/>
                    <a:alpha val="0"/>
                  </a:schemeClr>
                </a:gs>
                <a:gs pos="100000">
                  <a:schemeClr val="bg2"/>
                </a:gs>
              </a:gsLst>
              <a:lin ang="0" scaled="1"/>
            </a:gradFill>
            <a:ln w="0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4996" name="AutoShape 4"/>
            <p:cNvSpPr>
              <a:spLocks noChangeArrowheads="1"/>
            </p:cNvSpPr>
            <p:nvPr/>
          </p:nvSpPr>
          <p:spPr bwMode="gray">
            <a:xfrm rot="3465783">
              <a:off x="2907" y="3049"/>
              <a:ext cx="499" cy="182"/>
            </a:xfrm>
            <a:prstGeom prst="rightArrow">
              <a:avLst>
                <a:gd name="adj1" fmla="val 35167"/>
                <a:gd name="adj2" fmla="val 111029"/>
              </a:avLst>
            </a:prstGeom>
            <a:gradFill rotWithShape="1">
              <a:gsLst>
                <a:gs pos="0">
                  <a:schemeClr val="bg2">
                    <a:gamma/>
                    <a:shade val="89020"/>
                    <a:invGamma/>
                    <a:alpha val="0"/>
                  </a:schemeClr>
                </a:gs>
                <a:gs pos="100000">
                  <a:schemeClr val="bg2"/>
                </a:gs>
              </a:gsLst>
              <a:lin ang="0" scaled="1"/>
            </a:gradFill>
            <a:ln w="0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4997" name="AutoShape 5"/>
            <p:cNvSpPr>
              <a:spLocks noChangeArrowheads="1"/>
            </p:cNvSpPr>
            <p:nvPr/>
          </p:nvSpPr>
          <p:spPr bwMode="gray">
            <a:xfrm rot="35969022">
              <a:off x="2139" y="1734"/>
              <a:ext cx="499" cy="182"/>
            </a:xfrm>
            <a:prstGeom prst="rightArrow">
              <a:avLst>
                <a:gd name="adj1" fmla="val 35167"/>
                <a:gd name="adj2" fmla="val 111029"/>
              </a:avLst>
            </a:prstGeom>
            <a:gradFill rotWithShape="1">
              <a:gsLst>
                <a:gs pos="0">
                  <a:schemeClr val="bg2">
                    <a:gamma/>
                    <a:shade val="89020"/>
                    <a:invGamma/>
                    <a:alpha val="0"/>
                  </a:schemeClr>
                </a:gs>
                <a:gs pos="100000">
                  <a:schemeClr val="bg2"/>
                </a:gs>
              </a:gsLst>
              <a:lin ang="0" scaled="1"/>
            </a:gradFill>
            <a:ln w="0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4998" name="AutoShape 6"/>
            <p:cNvSpPr>
              <a:spLocks noChangeArrowheads="1"/>
            </p:cNvSpPr>
            <p:nvPr/>
          </p:nvSpPr>
          <p:spPr bwMode="gray">
            <a:xfrm rot="7535209">
              <a:off x="2115" y="3028"/>
              <a:ext cx="499" cy="182"/>
            </a:xfrm>
            <a:prstGeom prst="rightArrow">
              <a:avLst>
                <a:gd name="adj1" fmla="val 35167"/>
                <a:gd name="adj2" fmla="val 111029"/>
              </a:avLst>
            </a:prstGeom>
            <a:gradFill rotWithShape="1">
              <a:gsLst>
                <a:gs pos="0">
                  <a:schemeClr val="bg2">
                    <a:gamma/>
                    <a:shade val="89020"/>
                    <a:invGamma/>
                    <a:alpha val="0"/>
                  </a:schemeClr>
                </a:gs>
                <a:gs pos="100000">
                  <a:schemeClr val="bg2"/>
                </a:gs>
              </a:gsLst>
              <a:lin ang="0" scaled="1"/>
            </a:gradFill>
            <a:ln w="0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4999" name="AutoShape 7"/>
            <p:cNvSpPr>
              <a:spLocks noChangeArrowheads="1"/>
            </p:cNvSpPr>
            <p:nvPr/>
          </p:nvSpPr>
          <p:spPr bwMode="gray">
            <a:xfrm>
              <a:off x="3272" y="2396"/>
              <a:ext cx="499" cy="182"/>
            </a:xfrm>
            <a:prstGeom prst="rightArrow">
              <a:avLst>
                <a:gd name="adj1" fmla="val 35167"/>
                <a:gd name="adj2" fmla="val 111029"/>
              </a:avLst>
            </a:prstGeom>
            <a:gradFill rotWithShape="1">
              <a:gsLst>
                <a:gs pos="0">
                  <a:schemeClr val="bg2">
                    <a:gamma/>
                    <a:shade val="89020"/>
                    <a:invGamma/>
                    <a:alpha val="0"/>
                  </a:schemeClr>
                </a:gs>
                <a:gs pos="100000">
                  <a:schemeClr val="bg2"/>
                </a:gs>
              </a:gsLst>
              <a:lin ang="0" scaled="1"/>
            </a:gradFill>
            <a:ln w="0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5000" name="AutoShape 8"/>
            <p:cNvSpPr>
              <a:spLocks noChangeArrowheads="1"/>
            </p:cNvSpPr>
            <p:nvPr/>
          </p:nvSpPr>
          <p:spPr bwMode="gray">
            <a:xfrm rot="-10800000">
              <a:off x="1754" y="2392"/>
              <a:ext cx="544" cy="182"/>
            </a:xfrm>
            <a:prstGeom prst="rightArrow">
              <a:avLst>
                <a:gd name="adj1" fmla="val 35167"/>
                <a:gd name="adj2" fmla="val 121041"/>
              </a:avLst>
            </a:prstGeom>
            <a:gradFill rotWithShape="1">
              <a:gsLst>
                <a:gs pos="0">
                  <a:schemeClr val="bg2">
                    <a:gamma/>
                    <a:shade val="89020"/>
                    <a:invGamma/>
                    <a:alpha val="0"/>
                  </a:schemeClr>
                </a:gs>
                <a:gs pos="100000">
                  <a:schemeClr val="bg2"/>
                </a:gs>
              </a:gsLst>
              <a:lin ang="0" scaled="1"/>
            </a:gradFill>
            <a:ln w="0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5001" name="Oval 9"/>
            <p:cNvSpPr>
              <a:spLocks noChangeArrowheads="1"/>
            </p:cNvSpPr>
            <p:nvPr/>
          </p:nvSpPr>
          <p:spPr bwMode="auto">
            <a:xfrm>
              <a:off x="1578" y="1289"/>
              <a:ext cx="2358" cy="2359"/>
            </a:xfrm>
            <a:prstGeom prst="ellipse">
              <a:avLst/>
            </a:prstGeom>
            <a:noFill/>
            <a:ln w="38100" algn="ctr">
              <a:solidFill>
                <a:schemeClr val="tx2"/>
              </a:solidFill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grpSp>
          <p:nvGrpSpPr>
            <p:cNvPr id="3" name="Group 25"/>
            <p:cNvGrpSpPr>
              <a:grpSpLocks/>
            </p:cNvGrpSpPr>
            <p:nvPr/>
          </p:nvGrpSpPr>
          <p:grpSpPr bwMode="auto">
            <a:xfrm>
              <a:off x="3258" y="3370"/>
              <a:ext cx="227" cy="227"/>
              <a:chOff x="3515" y="3521"/>
              <a:chExt cx="227" cy="227"/>
            </a:xfrm>
          </p:grpSpPr>
          <p:sp>
            <p:nvSpPr>
              <p:cNvPr id="85018" name="Oval 26"/>
              <p:cNvSpPr>
                <a:spLocks noChangeArrowheads="1"/>
              </p:cNvSpPr>
              <p:nvPr/>
            </p:nvSpPr>
            <p:spPr bwMode="gray">
              <a:xfrm>
                <a:off x="3515" y="3521"/>
                <a:ext cx="227" cy="227"/>
              </a:xfrm>
              <a:prstGeom prst="ellipse">
                <a:avLst/>
              </a:prstGeom>
              <a:gradFill rotWithShape="1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75686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85019" name="Oval 27"/>
              <p:cNvSpPr>
                <a:spLocks noChangeArrowheads="1"/>
              </p:cNvSpPr>
              <p:nvPr/>
            </p:nvSpPr>
            <p:spPr bwMode="gray">
              <a:xfrm>
                <a:off x="3525" y="3540"/>
                <a:ext cx="141" cy="142"/>
              </a:xfrm>
              <a:prstGeom prst="ellipse">
                <a:avLst/>
              </a:prstGeom>
              <a:gradFill rotWithShape="1">
                <a:gsLst>
                  <a:gs pos="0">
                    <a:schemeClr val="accent2">
                      <a:gamma/>
                      <a:tint val="33725"/>
                      <a:invGamma/>
                    </a:schemeClr>
                  </a:gs>
                  <a:gs pos="100000">
                    <a:schemeClr val="accent2">
                      <a:alpha val="0"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85020" name="Oval 28"/>
            <p:cNvSpPr>
              <a:spLocks noChangeArrowheads="1"/>
            </p:cNvSpPr>
            <p:nvPr/>
          </p:nvSpPr>
          <p:spPr bwMode="gray">
            <a:xfrm>
              <a:off x="2181" y="1882"/>
              <a:ext cx="1225" cy="1225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ru-RU"/>
            </a:p>
          </p:txBody>
        </p:sp>
        <p:sp>
          <p:nvSpPr>
            <p:cNvPr id="85021" name="Oval 29"/>
            <p:cNvSpPr>
              <a:spLocks noChangeArrowheads="1"/>
            </p:cNvSpPr>
            <p:nvPr/>
          </p:nvSpPr>
          <p:spPr bwMode="gray">
            <a:xfrm>
              <a:off x="2177" y="1872"/>
              <a:ext cx="1225" cy="1225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alpha val="32001"/>
                  </a:schemeClr>
                </a:gs>
                <a:gs pos="100000">
                  <a:schemeClr val="hlink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ru-RU"/>
            </a:p>
          </p:txBody>
        </p:sp>
        <p:sp>
          <p:nvSpPr>
            <p:cNvPr id="85022" name="Oval 30"/>
            <p:cNvSpPr>
              <a:spLocks noChangeArrowheads="1"/>
            </p:cNvSpPr>
            <p:nvPr/>
          </p:nvSpPr>
          <p:spPr bwMode="gray">
            <a:xfrm>
              <a:off x="2261" y="1962"/>
              <a:ext cx="1065" cy="1065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85023" name="Oval 31"/>
            <p:cNvSpPr>
              <a:spLocks noChangeArrowheads="1"/>
            </p:cNvSpPr>
            <p:nvPr/>
          </p:nvSpPr>
          <p:spPr bwMode="gray">
            <a:xfrm>
              <a:off x="2250" y="1945"/>
              <a:ext cx="1065" cy="1065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63529"/>
                    <a:invGamma/>
                  </a:schemeClr>
                </a:gs>
                <a:gs pos="100000">
                  <a:schemeClr val="hlink">
                    <a:alpha val="0"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85024" name="Oval 32"/>
            <p:cNvSpPr>
              <a:spLocks noChangeArrowheads="1"/>
            </p:cNvSpPr>
            <p:nvPr/>
          </p:nvSpPr>
          <p:spPr bwMode="gray">
            <a:xfrm>
              <a:off x="2314" y="2015"/>
              <a:ext cx="959" cy="959"/>
            </a:xfrm>
            <a:prstGeom prst="ellipse">
              <a:avLst/>
            </a:prstGeom>
            <a:solidFill>
              <a:srgbClr val="333333"/>
            </a:soli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85025" name="Oval 33"/>
            <p:cNvSpPr>
              <a:spLocks noChangeArrowheads="1"/>
            </p:cNvSpPr>
            <p:nvPr/>
          </p:nvSpPr>
          <p:spPr bwMode="gray">
            <a:xfrm>
              <a:off x="2328" y="2027"/>
              <a:ext cx="927" cy="928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46275"/>
                    <a:invGamma/>
                  </a:srgbClr>
                </a:gs>
                <a:gs pos="100000">
                  <a:srgbClr val="D6E1E2"/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85026" name="Oval 34"/>
            <p:cNvSpPr>
              <a:spLocks noChangeArrowheads="1"/>
            </p:cNvSpPr>
            <p:nvPr/>
          </p:nvSpPr>
          <p:spPr bwMode="gray">
            <a:xfrm>
              <a:off x="2339" y="2033"/>
              <a:ext cx="906" cy="904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alpha val="0"/>
                  </a:srgbClr>
                </a:gs>
                <a:gs pos="100000">
                  <a:srgbClr val="D6E1E2">
                    <a:gamma/>
                    <a:tint val="34902"/>
                    <a:invGamma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85027" name="Oval 35"/>
            <p:cNvSpPr>
              <a:spLocks noChangeArrowheads="1"/>
            </p:cNvSpPr>
            <p:nvPr/>
          </p:nvSpPr>
          <p:spPr bwMode="gray">
            <a:xfrm>
              <a:off x="2349" y="2042"/>
              <a:ext cx="861" cy="845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79216"/>
                    <a:invGamma/>
                  </a:srgbClr>
                </a:gs>
                <a:gs pos="100000">
                  <a:srgbClr val="D6E1E2">
                    <a:alpha val="48000"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85028" name="Oval 36"/>
            <p:cNvSpPr>
              <a:spLocks noChangeArrowheads="1"/>
            </p:cNvSpPr>
            <p:nvPr/>
          </p:nvSpPr>
          <p:spPr bwMode="gray">
            <a:xfrm>
              <a:off x="2400" y="2065"/>
              <a:ext cx="765" cy="687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tint val="0"/>
                    <a:invGamma/>
                  </a:srgbClr>
                </a:gs>
                <a:gs pos="100000">
                  <a:srgbClr val="D6E1E2">
                    <a:alpha val="38000"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85029" name="Text Box 37"/>
            <p:cNvSpPr txBox="1">
              <a:spLocks noChangeArrowheads="1"/>
            </p:cNvSpPr>
            <p:nvPr/>
          </p:nvSpPr>
          <p:spPr bwMode="gray">
            <a:xfrm>
              <a:off x="2194" y="2323"/>
              <a:ext cx="1193" cy="33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kk-KZ" sz="2800" dirty="0" smtClean="0">
                  <a:solidFill>
                    <a:srgbClr val="000000"/>
                  </a:solidFill>
                </a:rPr>
                <a:t>Иран тобы</a:t>
              </a:r>
              <a:endParaRPr lang="en-US" sz="2800" b="0" dirty="0">
                <a:solidFill>
                  <a:srgbClr val="000000"/>
                </a:solidFill>
              </a:endParaRPr>
            </a:p>
          </p:txBody>
        </p:sp>
        <p:sp>
          <p:nvSpPr>
            <p:cNvPr id="85030" name="Text Box 38"/>
            <p:cNvSpPr txBox="1">
              <a:spLocks noChangeArrowheads="1"/>
            </p:cNvSpPr>
            <p:nvPr/>
          </p:nvSpPr>
          <p:spPr bwMode="auto">
            <a:xfrm>
              <a:off x="3498" y="1273"/>
              <a:ext cx="466" cy="21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kk-KZ" sz="1600" b="0" dirty="0" smtClean="0"/>
                <a:t>парсы</a:t>
              </a:r>
              <a:endParaRPr lang="en-US" sz="1600" b="0" dirty="0"/>
            </a:p>
          </p:txBody>
        </p:sp>
        <p:sp>
          <p:nvSpPr>
            <p:cNvPr id="85031" name="Text Box 39"/>
            <p:cNvSpPr txBox="1">
              <a:spLocks noChangeArrowheads="1"/>
            </p:cNvSpPr>
            <p:nvPr/>
          </p:nvSpPr>
          <p:spPr bwMode="auto">
            <a:xfrm>
              <a:off x="1135" y="1500"/>
              <a:ext cx="547" cy="21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r" eaLnBrk="0" hangingPunct="0"/>
              <a:r>
                <a:rPr lang="kk-KZ" sz="1600" b="0" dirty="0" smtClean="0"/>
                <a:t>Белудж</a:t>
              </a:r>
              <a:endParaRPr lang="en-US" sz="1600" b="0" dirty="0"/>
            </a:p>
          </p:txBody>
        </p:sp>
        <p:sp>
          <p:nvSpPr>
            <p:cNvPr id="85032" name="Text Box 40"/>
            <p:cNvSpPr txBox="1">
              <a:spLocks noChangeArrowheads="1"/>
            </p:cNvSpPr>
            <p:nvPr/>
          </p:nvSpPr>
          <p:spPr bwMode="auto">
            <a:xfrm>
              <a:off x="4074" y="2377"/>
              <a:ext cx="429" cy="21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kk-KZ" sz="1600" b="0" dirty="0" smtClean="0"/>
                <a:t>Тәжік</a:t>
              </a:r>
              <a:endParaRPr lang="en-US" sz="1600" b="0" dirty="0"/>
            </a:p>
          </p:txBody>
        </p:sp>
        <p:sp>
          <p:nvSpPr>
            <p:cNvPr id="85033" name="Text Box 41"/>
            <p:cNvSpPr txBox="1">
              <a:spLocks noChangeArrowheads="1"/>
            </p:cNvSpPr>
            <p:nvPr/>
          </p:nvSpPr>
          <p:spPr bwMode="auto">
            <a:xfrm>
              <a:off x="3541" y="3405"/>
              <a:ext cx="298" cy="21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kk-KZ" sz="1600" b="0" dirty="0" smtClean="0"/>
                <a:t>Тат</a:t>
              </a:r>
              <a:endParaRPr lang="en-US" sz="1600" b="0" dirty="0"/>
            </a:p>
          </p:txBody>
        </p:sp>
        <p:sp>
          <p:nvSpPr>
            <p:cNvPr id="85034" name="Text Box 42"/>
            <p:cNvSpPr txBox="1">
              <a:spLocks noChangeArrowheads="1"/>
            </p:cNvSpPr>
            <p:nvPr/>
          </p:nvSpPr>
          <p:spPr bwMode="auto">
            <a:xfrm>
              <a:off x="961" y="2377"/>
              <a:ext cx="501" cy="21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r" eaLnBrk="0" hangingPunct="0"/>
              <a:r>
                <a:rPr lang="kk-KZ" sz="1600" b="0" dirty="0" smtClean="0"/>
                <a:t>Талыш</a:t>
              </a:r>
              <a:endParaRPr lang="en-US" sz="1600" b="0" dirty="0"/>
            </a:p>
          </p:txBody>
        </p:sp>
        <p:sp>
          <p:nvSpPr>
            <p:cNvPr id="85035" name="Text Box 43"/>
            <p:cNvSpPr txBox="1">
              <a:spLocks noChangeArrowheads="1"/>
            </p:cNvSpPr>
            <p:nvPr/>
          </p:nvSpPr>
          <p:spPr bwMode="auto">
            <a:xfrm>
              <a:off x="1468" y="3346"/>
              <a:ext cx="522" cy="21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r" eaLnBrk="0" hangingPunct="0"/>
              <a:r>
                <a:rPr lang="kk-KZ" sz="1600" b="0" dirty="0" smtClean="0"/>
                <a:t>Осетин</a:t>
              </a:r>
              <a:endParaRPr lang="en-US" sz="1600" b="0" dirty="0"/>
            </a:p>
          </p:txBody>
        </p:sp>
        <p:grpSp>
          <p:nvGrpSpPr>
            <p:cNvPr id="4" name="Group 45"/>
            <p:cNvGrpSpPr>
              <a:grpSpLocks/>
            </p:cNvGrpSpPr>
            <p:nvPr/>
          </p:nvGrpSpPr>
          <p:grpSpPr bwMode="auto">
            <a:xfrm>
              <a:off x="3822" y="2382"/>
              <a:ext cx="227" cy="227"/>
              <a:chOff x="3515" y="3521"/>
              <a:chExt cx="227" cy="227"/>
            </a:xfrm>
          </p:grpSpPr>
          <p:sp>
            <p:nvSpPr>
              <p:cNvPr id="85038" name="Oval 46"/>
              <p:cNvSpPr>
                <a:spLocks noChangeArrowheads="1"/>
              </p:cNvSpPr>
              <p:nvPr/>
            </p:nvSpPr>
            <p:spPr bwMode="gray">
              <a:xfrm>
                <a:off x="3515" y="3521"/>
                <a:ext cx="227" cy="227"/>
              </a:xfrm>
              <a:prstGeom prst="ellipse">
                <a:avLst/>
              </a:prstGeom>
              <a:gradFill rotWithShape="1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75686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85039" name="Oval 47"/>
              <p:cNvSpPr>
                <a:spLocks noChangeArrowheads="1"/>
              </p:cNvSpPr>
              <p:nvPr/>
            </p:nvSpPr>
            <p:spPr bwMode="gray">
              <a:xfrm>
                <a:off x="3525" y="3540"/>
                <a:ext cx="141" cy="142"/>
              </a:xfrm>
              <a:prstGeom prst="ellipse">
                <a:avLst/>
              </a:prstGeom>
              <a:gradFill rotWithShape="1">
                <a:gsLst>
                  <a:gs pos="0">
                    <a:schemeClr val="accent2">
                      <a:gamma/>
                      <a:tint val="33725"/>
                      <a:invGamma/>
                    </a:schemeClr>
                  </a:gs>
                  <a:gs pos="100000">
                    <a:schemeClr val="accent2">
                      <a:alpha val="0"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5" name="Group 48"/>
            <p:cNvGrpSpPr>
              <a:grpSpLocks/>
            </p:cNvGrpSpPr>
            <p:nvPr/>
          </p:nvGrpSpPr>
          <p:grpSpPr bwMode="auto">
            <a:xfrm>
              <a:off x="2624" y="1182"/>
              <a:ext cx="867" cy="413"/>
              <a:chOff x="2875" y="3335"/>
              <a:chExt cx="867" cy="413"/>
            </a:xfrm>
          </p:grpSpPr>
          <p:sp>
            <p:nvSpPr>
              <p:cNvPr id="85041" name="Oval 49"/>
              <p:cNvSpPr>
                <a:spLocks noChangeArrowheads="1"/>
              </p:cNvSpPr>
              <p:nvPr/>
            </p:nvSpPr>
            <p:spPr bwMode="gray">
              <a:xfrm>
                <a:off x="3515" y="3521"/>
                <a:ext cx="227" cy="227"/>
              </a:xfrm>
              <a:prstGeom prst="ellipse">
                <a:avLst/>
              </a:prstGeom>
              <a:gradFill rotWithShape="1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75686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85042" name="Oval 50"/>
              <p:cNvSpPr>
                <a:spLocks noChangeArrowheads="1"/>
              </p:cNvSpPr>
              <p:nvPr/>
            </p:nvSpPr>
            <p:spPr bwMode="gray">
              <a:xfrm>
                <a:off x="2875" y="3335"/>
                <a:ext cx="141" cy="142"/>
              </a:xfrm>
              <a:prstGeom prst="ellipse">
                <a:avLst/>
              </a:prstGeom>
              <a:gradFill rotWithShape="1">
                <a:gsLst>
                  <a:gs pos="0">
                    <a:schemeClr val="accent2">
                      <a:gamma/>
                      <a:tint val="33725"/>
                      <a:invGamma/>
                    </a:schemeClr>
                  </a:gs>
                  <a:gs pos="100000">
                    <a:schemeClr val="accent2">
                      <a:alpha val="0"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6" name="Group 51"/>
            <p:cNvGrpSpPr>
              <a:grpSpLocks/>
            </p:cNvGrpSpPr>
            <p:nvPr/>
          </p:nvGrpSpPr>
          <p:grpSpPr bwMode="auto">
            <a:xfrm>
              <a:off x="1746" y="1357"/>
              <a:ext cx="457" cy="506"/>
              <a:chOff x="3209" y="3540"/>
              <a:chExt cx="457" cy="506"/>
            </a:xfrm>
          </p:grpSpPr>
          <p:sp>
            <p:nvSpPr>
              <p:cNvPr id="85044" name="Oval 52"/>
              <p:cNvSpPr>
                <a:spLocks noChangeArrowheads="1"/>
              </p:cNvSpPr>
              <p:nvPr/>
            </p:nvSpPr>
            <p:spPr bwMode="gray">
              <a:xfrm>
                <a:off x="3209" y="3819"/>
                <a:ext cx="227" cy="227"/>
              </a:xfrm>
              <a:prstGeom prst="ellipse">
                <a:avLst/>
              </a:prstGeom>
              <a:gradFill rotWithShape="1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75686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85045" name="Oval 53"/>
              <p:cNvSpPr>
                <a:spLocks noChangeArrowheads="1"/>
              </p:cNvSpPr>
              <p:nvPr/>
            </p:nvSpPr>
            <p:spPr bwMode="gray">
              <a:xfrm>
                <a:off x="3525" y="3540"/>
                <a:ext cx="141" cy="142"/>
              </a:xfrm>
              <a:prstGeom prst="ellipse">
                <a:avLst/>
              </a:prstGeom>
              <a:gradFill rotWithShape="1">
                <a:gsLst>
                  <a:gs pos="0">
                    <a:schemeClr val="accent2">
                      <a:gamma/>
                      <a:tint val="33725"/>
                      <a:invGamma/>
                    </a:schemeClr>
                  </a:gs>
                  <a:gs pos="100000">
                    <a:schemeClr val="accent2">
                      <a:alpha val="0"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7" name="Group 54"/>
            <p:cNvGrpSpPr>
              <a:grpSpLocks/>
            </p:cNvGrpSpPr>
            <p:nvPr/>
          </p:nvGrpSpPr>
          <p:grpSpPr bwMode="auto">
            <a:xfrm>
              <a:off x="1458" y="2382"/>
              <a:ext cx="227" cy="227"/>
              <a:chOff x="3515" y="3521"/>
              <a:chExt cx="227" cy="227"/>
            </a:xfrm>
          </p:grpSpPr>
          <p:sp>
            <p:nvSpPr>
              <p:cNvPr id="85047" name="Oval 55"/>
              <p:cNvSpPr>
                <a:spLocks noChangeArrowheads="1"/>
              </p:cNvSpPr>
              <p:nvPr/>
            </p:nvSpPr>
            <p:spPr bwMode="gray">
              <a:xfrm>
                <a:off x="3515" y="3521"/>
                <a:ext cx="227" cy="227"/>
              </a:xfrm>
              <a:prstGeom prst="ellipse">
                <a:avLst/>
              </a:prstGeom>
              <a:gradFill rotWithShape="1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75686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85048" name="Oval 56"/>
              <p:cNvSpPr>
                <a:spLocks noChangeArrowheads="1"/>
              </p:cNvSpPr>
              <p:nvPr/>
            </p:nvSpPr>
            <p:spPr bwMode="gray">
              <a:xfrm>
                <a:off x="3525" y="3540"/>
                <a:ext cx="141" cy="142"/>
              </a:xfrm>
              <a:prstGeom prst="ellipse">
                <a:avLst/>
              </a:prstGeom>
              <a:gradFill rotWithShape="1">
                <a:gsLst>
                  <a:gs pos="0">
                    <a:schemeClr val="accent2">
                      <a:gamma/>
                      <a:tint val="33725"/>
                      <a:invGamma/>
                    </a:schemeClr>
                  </a:gs>
                  <a:gs pos="100000">
                    <a:schemeClr val="accent2">
                      <a:alpha val="0"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8" name="Group 57"/>
            <p:cNvGrpSpPr>
              <a:grpSpLocks/>
            </p:cNvGrpSpPr>
            <p:nvPr/>
          </p:nvGrpSpPr>
          <p:grpSpPr bwMode="auto">
            <a:xfrm>
              <a:off x="1968" y="3324"/>
              <a:ext cx="227" cy="227"/>
              <a:chOff x="3515" y="3521"/>
              <a:chExt cx="227" cy="227"/>
            </a:xfrm>
          </p:grpSpPr>
          <p:sp>
            <p:nvSpPr>
              <p:cNvPr id="85050" name="Oval 58"/>
              <p:cNvSpPr>
                <a:spLocks noChangeArrowheads="1"/>
              </p:cNvSpPr>
              <p:nvPr/>
            </p:nvSpPr>
            <p:spPr bwMode="gray">
              <a:xfrm>
                <a:off x="3515" y="3521"/>
                <a:ext cx="227" cy="227"/>
              </a:xfrm>
              <a:prstGeom prst="ellipse">
                <a:avLst/>
              </a:prstGeom>
              <a:gradFill rotWithShape="1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75686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85051" name="Oval 59"/>
              <p:cNvSpPr>
                <a:spLocks noChangeArrowheads="1"/>
              </p:cNvSpPr>
              <p:nvPr/>
            </p:nvSpPr>
            <p:spPr bwMode="gray">
              <a:xfrm>
                <a:off x="3525" y="3540"/>
                <a:ext cx="141" cy="142"/>
              </a:xfrm>
              <a:prstGeom prst="ellipse">
                <a:avLst/>
              </a:prstGeom>
              <a:gradFill rotWithShape="1">
                <a:gsLst>
                  <a:gs pos="0">
                    <a:schemeClr val="accent2">
                      <a:gamma/>
                      <a:tint val="33725"/>
                      <a:invGamma/>
                    </a:schemeClr>
                  </a:gs>
                  <a:gs pos="100000">
                    <a:schemeClr val="accent2">
                      <a:alpha val="0"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</p:grpSp>
      <p:sp>
        <p:nvSpPr>
          <p:cNvPr id="47" name="Oval 50"/>
          <p:cNvSpPr>
            <a:spLocks noChangeArrowheads="1"/>
          </p:cNvSpPr>
          <p:nvPr/>
        </p:nvSpPr>
        <p:spPr bwMode="gray">
          <a:xfrm>
            <a:off x="5178091" y="1530126"/>
            <a:ext cx="254509" cy="225425"/>
          </a:xfrm>
          <a:prstGeom prst="ellipse">
            <a:avLst/>
          </a:prstGeom>
          <a:gradFill rotWithShape="1">
            <a:gsLst>
              <a:gs pos="0">
                <a:schemeClr val="accent2">
                  <a:gamma/>
                  <a:tint val="33725"/>
                  <a:invGamma/>
                </a:schemeClr>
              </a:gs>
              <a:gs pos="100000">
                <a:schemeClr val="accent2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8" name="Oval 49"/>
          <p:cNvSpPr>
            <a:spLocks noChangeArrowheads="1"/>
          </p:cNvSpPr>
          <p:nvPr/>
        </p:nvSpPr>
        <p:spPr bwMode="gray">
          <a:xfrm>
            <a:off x="5724128" y="1916832"/>
            <a:ext cx="409741" cy="360362"/>
          </a:xfrm>
          <a:prstGeom prst="ellipse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75686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9" name="Oval 49"/>
          <p:cNvSpPr>
            <a:spLocks noChangeArrowheads="1"/>
          </p:cNvSpPr>
          <p:nvPr/>
        </p:nvSpPr>
        <p:spPr bwMode="gray">
          <a:xfrm>
            <a:off x="5724128" y="3933056"/>
            <a:ext cx="409741" cy="360362"/>
          </a:xfrm>
          <a:prstGeom prst="ellipse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75686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0" name="Text Box 40"/>
          <p:cNvSpPr txBox="1">
            <a:spLocks noChangeArrowheads="1"/>
          </p:cNvSpPr>
          <p:nvPr/>
        </p:nvSpPr>
        <p:spPr bwMode="auto">
          <a:xfrm>
            <a:off x="6156176" y="1916832"/>
            <a:ext cx="696024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kk-KZ" sz="1600" dirty="0" smtClean="0"/>
              <a:t>дари</a:t>
            </a:r>
            <a:endParaRPr lang="en-US" sz="1600" b="0" dirty="0"/>
          </a:p>
        </p:txBody>
      </p:sp>
      <p:sp>
        <p:nvSpPr>
          <p:cNvPr id="51" name="Text Box 40"/>
          <p:cNvSpPr txBox="1">
            <a:spLocks noChangeArrowheads="1"/>
          </p:cNvSpPr>
          <p:nvPr/>
        </p:nvSpPr>
        <p:spPr bwMode="auto">
          <a:xfrm>
            <a:off x="6228184" y="4005064"/>
            <a:ext cx="705642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kk-KZ" sz="1600" dirty="0" smtClean="0"/>
              <a:t>Курд</a:t>
            </a:r>
            <a:endParaRPr lang="en-US" sz="1600" b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0"/>
          <p:cNvGrpSpPr>
            <a:grpSpLocks/>
          </p:cNvGrpSpPr>
          <p:nvPr/>
        </p:nvGrpSpPr>
        <p:grpSpPr bwMode="auto">
          <a:xfrm>
            <a:off x="426480" y="1052289"/>
            <a:ext cx="7205670" cy="3914774"/>
            <a:chOff x="726" y="1182"/>
            <a:chExt cx="3992" cy="2466"/>
          </a:xfrm>
        </p:grpSpPr>
        <p:sp>
          <p:nvSpPr>
            <p:cNvPr id="84995" name="AutoShape 3"/>
            <p:cNvSpPr>
              <a:spLocks noChangeArrowheads="1"/>
            </p:cNvSpPr>
            <p:nvPr/>
          </p:nvSpPr>
          <p:spPr bwMode="gray">
            <a:xfrm rot="39573186">
              <a:off x="2907" y="1686"/>
              <a:ext cx="499" cy="182"/>
            </a:xfrm>
            <a:prstGeom prst="rightArrow">
              <a:avLst>
                <a:gd name="adj1" fmla="val 35167"/>
                <a:gd name="adj2" fmla="val 111029"/>
              </a:avLst>
            </a:prstGeom>
            <a:gradFill rotWithShape="1">
              <a:gsLst>
                <a:gs pos="0">
                  <a:schemeClr val="bg2">
                    <a:gamma/>
                    <a:shade val="89020"/>
                    <a:invGamma/>
                    <a:alpha val="0"/>
                  </a:schemeClr>
                </a:gs>
                <a:gs pos="100000">
                  <a:schemeClr val="bg2"/>
                </a:gs>
              </a:gsLst>
              <a:lin ang="0" scaled="1"/>
            </a:gradFill>
            <a:ln w="0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4996" name="AutoShape 4"/>
            <p:cNvSpPr>
              <a:spLocks noChangeArrowheads="1"/>
            </p:cNvSpPr>
            <p:nvPr/>
          </p:nvSpPr>
          <p:spPr bwMode="gray">
            <a:xfrm rot="3465783">
              <a:off x="2907" y="3049"/>
              <a:ext cx="499" cy="182"/>
            </a:xfrm>
            <a:prstGeom prst="rightArrow">
              <a:avLst>
                <a:gd name="adj1" fmla="val 35167"/>
                <a:gd name="adj2" fmla="val 111029"/>
              </a:avLst>
            </a:prstGeom>
            <a:gradFill rotWithShape="1">
              <a:gsLst>
                <a:gs pos="0">
                  <a:schemeClr val="bg2">
                    <a:gamma/>
                    <a:shade val="89020"/>
                    <a:invGamma/>
                    <a:alpha val="0"/>
                  </a:schemeClr>
                </a:gs>
                <a:gs pos="100000">
                  <a:schemeClr val="bg2"/>
                </a:gs>
              </a:gsLst>
              <a:lin ang="0" scaled="1"/>
            </a:gradFill>
            <a:ln w="0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4997" name="AutoShape 5"/>
            <p:cNvSpPr>
              <a:spLocks noChangeArrowheads="1"/>
            </p:cNvSpPr>
            <p:nvPr/>
          </p:nvSpPr>
          <p:spPr bwMode="gray">
            <a:xfrm rot="35969022">
              <a:off x="2139" y="1734"/>
              <a:ext cx="499" cy="182"/>
            </a:xfrm>
            <a:prstGeom prst="rightArrow">
              <a:avLst>
                <a:gd name="adj1" fmla="val 35167"/>
                <a:gd name="adj2" fmla="val 111029"/>
              </a:avLst>
            </a:prstGeom>
            <a:gradFill rotWithShape="1">
              <a:gsLst>
                <a:gs pos="0">
                  <a:schemeClr val="bg2">
                    <a:gamma/>
                    <a:shade val="89020"/>
                    <a:invGamma/>
                    <a:alpha val="0"/>
                  </a:schemeClr>
                </a:gs>
                <a:gs pos="100000">
                  <a:schemeClr val="bg2"/>
                </a:gs>
              </a:gsLst>
              <a:lin ang="0" scaled="1"/>
            </a:gradFill>
            <a:ln w="0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4998" name="AutoShape 6"/>
            <p:cNvSpPr>
              <a:spLocks noChangeArrowheads="1"/>
            </p:cNvSpPr>
            <p:nvPr/>
          </p:nvSpPr>
          <p:spPr bwMode="gray">
            <a:xfrm rot="7535209">
              <a:off x="2115" y="3028"/>
              <a:ext cx="499" cy="182"/>
            </a:xfrm>
            <a:prstGeom prst="rightArrow">
              <a:avLst>
                <a:gd name="adj1" fmla="val 35167"/>
                <a:gd name="adj2" fmla="val 111029"/>
              </a:avLst>
            </a:prstGeom>
            <a:gradFill rotWithShape="1">
              <a:gsLst>
                <a:gs pos="0">
                  <a:schemeClr val="bg2">
                    <a:gamma/>
                    <a:shade val="89020"/>
                    <a:invGamma/>
                    <a:alpha val="0"/>
                  </a:schemeClr>
                </a:gs>
                <a:gs pos="100000">
                  <a:schemeClr val="bg2"/>
                </a:gs>
              </a:gsLst>
              <a:lin ang="0" scaled="1"/>
            </a:gradFill>
            <a:ln w="0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4999" name="AutoShape 7"/>
            <p:cNvSpPr>
              <a:spLocks noChangeArrowheads="1"/>
            </p:cNvSpPr>
            <p:nvPr/>
          </p:nvSpPr>
          <p:spPr bwMode="gray">
            <a:xfrm>
              <a:off x="3272" y="2396"/>
              <a:ext cx="499" cy="182"/>
            </a:xfrm>
            <a:prstGeom prst="rightArrow">
              <a:avLst>
                <a:gd name="adj1" fmla="val 35167"/>
                <a:gd name="adj2" fmla="val 111029"/>
              </a:avLst>
            </a:prstGeom>
            <a:gradFill rotWithShape="1">
              <a:gsLst>
                <a:gs pos="0">
                  <a:schemeClr val="bg2">
                    <a:gamma/>
                    <a:shade val="89020"/>
                    <a:invGamma/>
                    <a:alpha val="0"/>
                  </a:schemeClr>
                </a:gs>
                <a:gs pos="100000">
                  <a:schemeClr val="bg2"/>
                </a:gs>
              </a:gsLst>
              <a:lin ang="0" scaled="1"/>
            </a:gradFill>
            <a:ln w="0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5000" name="AutoShape 8"/>
            <p:cNvSpPr>
              <a:spLocks noChangeArrowheads="1"/>
            </p:cNvSpPr>
            <p:nvPr/>
          </p:nvSpPr>
          <p:spPr bwMode="gray">
            <a:xfrm rot="-10800000">
              <a:off x="1754" y="2392"/>
              <a:ext cx="544" cy="182"/>
            </a:xfrm>
            <a:prstGeom prst="rightArrow">
              <a:avLst>
                <a:gd name="adj1" fmla="val 35167"/>
                <a:gd name="adj2" fmla="val 121041"/>
              </a:avLst>
            </a:prstGeom>
            <a:gradFill rotWithShape="1">
              <a:gsLst>
                <a:gs pos="0">
                  <a:schemeClr val="bg2">
                    <a:gamma/>
                    <a:shade val="89020"/>
                    <a:invGamma/>
                    <a:alpha val="0"/>
                  </a:schemeClr>
                </a:gs>
                <a:gs pos="100000">
                  <a:schemeClr val="bg2"/>
                </a:gs>
              </a:gsLst>
              <a:lin ang="0" scaled="1"/>
            </a:gradFill>
            <a:ln w="0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5001" name="Oval 9"/>
            <p:cNvSpPr>
              <a:spLocks noChangeArrowheads="1"/>
            </p:cNvSpPr>
            <p:nvPr/>
          </p:nvSpPr>
          <p:spPr bwMode="auto">
            <a:xfrm>
              <a:off x="1578" y="1289"/>
              <a:ext cx="2358" cy="2359"/>
            </a:xfrm>
            <a:prstGeom prst="ellipse">
              <a:avLst/>
            </a:prstGeom>
            <a:noFill/>
            <a:ln w="38100" algn="ctr">
              <a:solidFill>
                <a:schemeClr val="tx2"/>
              </a:solidFill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grpSp>
          <p:nvGrpSpPr>
            <p:cNvPr id="3" name="Group 25"/>
            <p:cNvGrpSpPr>
              <a:grpSpLocks/>
            </p:cNvGrpSpPr>
            <p:nvPr/>
          </p:nvGrpSpPr>
          <p:grpSpPr bwMode="auto">
            <a:xfrm>
              <a:off x="3258" y="3370"/>
              <a:ext cx="227" cy="227"/>
              <a:chOff x="3515" y="3521"/>
              <a:chExt cx="227" cy="227"/>
            </a:xfrm>
          </p:grpSpPr>
          <p:sp>
            <p:nvSpPr>
              <p:cNvPr id="85018" name="Oval 26"/>
              <p:cNvSpPr>
                <a:spLocks noChangeArrowheads="1"/>
              </p:cNvSpPr>
              <p:nvPr/>
            </p:nvSpPr>
            <p:spPr bwMode="gray">
              <a:xfrm>
                <a:off x="3515" y="3521"/>
                <a:ext cx="227" cy="227"/>
              </a:xfrm>
              <a:prstGeom prst="ellipse">
                <a:avLst/>
              </a:prstGeom>
              <a:gradFill rotWithShape="1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75686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85019" name="Oval 27"/>
              <p:cNvSpPr>
                <a:spLocks noChangeArrowheads="1"/>
              </p:cNvSpPr>
              <p:nvPr/>
            </p:nvSpPr>
            <p:spPr bwMode="gray">
              <a:xfrm>
                <a:off x="3525" y="3540"/>
                <a:ext cx="141" cy="142"/>
              </a:xfrm>
              <a:prstGeom prst="ellipse">
                <a:avLst/>
              </a:prstGeom>
              <a:gradFill rotWithShape="1">
                <a:gsLst>
                  <a:gs pos="0">
                    <a:schemeClr val="accent2">
                      <a:gamma/>
                      <a:tint val="33725"/>
                      <a:invGamma/>
                    </a:schemeClr>
                  </a:gs>
                  <a:gs pos="100000">
                    <a:schemeClr val="accent2">
                      <a:alpha val="0"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85020" name="Oval 28"/>
            <p:cNvSpPr>
              <a:spLocks noChangeArrowheads="1"/>
            </p:cNvSpPr>
            <p:nvPr/>
          </p:nvSpPr>
          <p:spPr bwMode="gray">
            <a:xfrm>
              <a:off x="2181" y="1882"/>
              <a:ext cx="1225" cy="1225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ru-RU"/>
            </a:p>
          </p:txBody>
        </p:sp>
        <p:sp>
          <p:nvSpPr>
            <p:cNvPr id="85021" name="Oval 29"/>
            <p:cNvSpPr>
              <a:spLocks noChangeArrowheads="1"/>
            </p:cNvSpPr>
            <p:nvPr/>
          </p:nvSpPr>
          <p:spPr bwMode="gray">
            <a:xfrm>
              <a:off x="2177" y="1872"/>
              <a:ext cx="1225" cy="1225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alpha val="32001"/>
                  </a:schemeClr>
                </a:gs>
                <a:gs pos="100000">
                  <a:schemeClr val="hlink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ru-RU"/>
            </a:p>
          </p:txBody>
        </p:sp>
        <p:sp>
          <p:nvSpPr>
            <p:cNvPr id="85022" name="Oval 30"/>
            <p:cNvSpPr>
              <a:spLocks noChangeArrowheads="1"/>
            </p:cNvSpPr>
            <p:nvPr/>
          </p:nvSpPr>
          <p:spPr bwMode="gray">
            <a:xfrm>
              <a:off x="2261" y="1962"/>
              <a:ext cx="1065" cy="1065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85023" name="Oval 31"/>
            <p:cNvSpPr>
              <a:spLocks noChangeArrowheads="1"/>
            </p:cNvSpPr>
            <p:nvPr/>
          </p:nvSpPr>
          <p:spPr bwMode="gray">
            <a:xfrm>
              <a:off x="2250" y="1945"/>
              <a:ext cx="1065" cy="1065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63529"/>
                    <a:invGamma/>
                  </a:schemeClr>
                </a:gs>
                <a:gs pos="100000">
                  <a:schemeClr val="hlink">
                    <a:alpha val="0"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85024" name="Oval 32"/>
            <p:cNvSpPr>
              <a:spLocks noChangeArrowheads="1"/>
            </p:cNvSpPr>
            <p:nvPr/>
          </p:nvSpPr>
          <p:spPr bwMode="gray">
            <a:xfrm>
              <a:off x="2314" y="2015"/>
              <a:ext cx="959" cy="959"/>
            </a:xfrm>
            <a:prstGeom prst="ellipse">
              <a:avLst/>
            </a:prstGeom>
            <a:solidFill>
              <a:srgbClr val="333333"/>
            </a:soli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85025" name="Oval 33"/>
            <p:cNvSpPr>
              <a:spLocks noChangeArrowheads="1"/>
            </p:cNvSpPr>
            <p:nvPr/>
          </p:nvSpPr>
          <p:spPr bwMode="gray">
            <a:xfrm>
              <a:off x="2328" y="2027"/>
              <a:ext cx="927" cy="928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46275"/>
                    <a:invGamma/>
                  </a:srgbClr>
                </a:gs>
                <a:gs pos="100000">
                  <a:srgbClr val="D6E1E2"/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85026" name="Oval 34"/>
            <p:cNvSpPr>
              <a:spLocks noChangeArrowheads="1"/>
            </p:cNvSpPr>
            <p:nvPr/>
          </p:nvSpPr>
          <p:spPr bwMode="gray">
            <a:xfrm>
              <a:off x="2339" y="2033"/>
              <a:ext cx="906" cy="904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alpha val="0"/>
                  </a:srgbClr>
                </a:gs>
                <a:gs pos="100000">
                  <a:srgbClr val="D6E1E2">
                    <a:gamma/>
                    <a:tint val="34902"/>
                    <a:invGamma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85027" name="Oval 35"/>
            <p:cNvSpPr>
              <a:spLocks noChangeArrowheads="1"/>
            </p:cNvSpPr>
            <p:nvPr/>
          </p:nvSpPr>
          <p:spPr bwMode="gray">
            <a:xfrm>
              <a:off x="2349" y="2042"/>
              <a:ext cx="861" cy="845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79216"/>
                    <a:invGamma/>
                  </a:srgbClr>
                </a:gs>
                <a:gs pos="100000">
                  <a:srgbClr val="D6E1E2">
                    <a:alpha val="48000"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85028" name="Oval 36"/>
            <p:cNvSpPr>
              <a:spLocks noChangeArrowheads="1"/>
            </p:cNvSpPr>
            <p:nvPr/>
          </p:nvSpPr>
          <p:spPr bwMode="gray">
            <a:xfrm>
              <a:off x="2400" y="2065"/>
              <a:ext cx="765" cy="687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tint val="0"/>
                    <a:invGamma/>
                  </a:srgbClr>
                </a:gs>
                <a:gs pos="100000">
                  <a:srgbClr val="D6E1E2">
                    <a:alpha val="38000"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85029" name="Text Box 37"/>
            <p:cNvSpPr txBox="1">
              <a:spLocks noChangeArrowheads="1"/>
            </p:cNvSpPr>
            <p:nvPr/>
          </p:nvSpPr>
          <p:spPr bwMode="gray">
            <a:xfrm>
              <a:off x="2141" y="2323"/>
              <a:ext cx="1299" cy="33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kk-KZ" sz="2800" dirty="0" smtClean="0">
                  <a:solidFill>
                    <a:srgbClr val="000000"/>
                  </a:solidFill>
                </a:rPr>
                <a:t>Роман тобы</a:t>
              </a:r>
              <a:endParaRPr lang="en-US" sz="2800" b="0" dirty="0">
                <a:solidFill>
                  <a:srgbClr val="000000"/>
                </a:solidFill>
              </a:endParaRPr>
            </a:p>
          </p:txBody>
        </p:sp>
        <p:sp>
          <p:nvSpPr>
            <p:cNvPr id="85030" name="Text Box 38"/>
            <p:cNvSpPr txBox="1">
              <a:spLocks noChangeArrowheads="1"/>
            </p:cNvSpPr>
            <p:nvPr/>
          </p:nvSpPr>
          <p:spPr bwMode="auto">
            <a:xfrm>
              <a:off x="3498" y="1273"/>
              <a:ext cx="686" cy="21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kk-KZ" sz="1600" b="0" dirty="0" smtClean="0"/>
                <a:t>Молдаван</a:t>
              </a:r>
              <a:endParaRPr lang="en-US" sz="1600" b="0" dirty="0"/>
            </a:p>
          </p:txBody>
        </p:sp>
        <p:sp>
          <p:nvSpPr>
            <p:cNvPr id="85031" name="Text Box 39"/>
            <p:cNvSpPr txBox="1">
              <a:spLocks noChangeArrowheads="1"/>
            </p:cNvSpPr>
            <p:nvPr/>
          </p:nvSpPr>
          <p:spPr bwMode="auto">
            <a:xfrm>
              <a:off x="1073" y="1500"/>
              <a:ext cx="609" cy="21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r" eaLnBrk="0" hangingPunct="0"/>
              <a:r>
                <a:rPr lang="kk-KZ" sz="1600" b="0" dirty="0" smtClean="0"/>
                <a:t>Француз</a:t>
              </a:r>
              <a:endParaRPr lang="en-US" sz="1600" b="0" dirty="0"/>
            </a:p>
          </p:txBody>
        </p:sp>
        <p:sp>
          <p:nvSpPr>
            <p:cNvPr id="85032" name="Text Box 40"/>
            <p:cNvSpPr txBox="1">
              <a:spLocks noChangeArrowheads="1"/>
            </p:cNvSpPr>
            <p:nvPr/>
          </p:nvSpPr>
          <p:spPr bwMode="auto">
            <a:xfrm>
              <a:off x="4074" y="2377"/>
              <a:ext cx="644" cy="21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kk-KZ" sz="1600" b="0" dirty="0" smtClean="0"/>
                <a:t>Португал</a:t>
              </a:r>
              <a:endParaRPr lang="en-US" sz="1600" b="0" dirty="0"/>
            </a:p>
          </p:txBody>
        </p:sp>
        <p:sp>
          <p:nvSpPr>
            <p:cNvPr id="85033" name="Text Box 41"/>
            <p:cNvSpPr txBox="1">
              <a:spLocks noChangeArrowheads="1"/>
            </p:cNvSpPr>
            <p:nvPr/>
          </p:nvSpPr>
          <p:spPr bwMode="auto">
            <a:xfrm>
              <a:off x="3541" y="3405"/>
              <a:ext cx="537" cy="21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kk-KZ" sz="1600" b="0" dirty="0" smtClean="0"/>
                <a:t>Сардин</a:t>
              </a:r>
              <a:endParaRPr lang="en-US" sz="1600" b="0" dirty="0"/>
            </a:p>
          </p:txBody>
        </p:sp>
        <p:sp>
          <p:nvSpPr>
            <p:cNvPr id="85034" name="Text Box 42"/>
            <p:cNvSpPr txBox="1">
              <a:spLocks noChangeArrowheads="1"/>
            </p:cNvSpPr>
            <p:nvPr/>
          </p:nvSpPr>
          <p:spPr bwMode="auto">
            <a:xfrm>
              <a:off x="726" y="2377"/>
              <a:ext cx="736" cy="21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r" eaLnBrk="0" hangingPunct="0"/>
              <a:r>
                <a:rPr lang="kk-KZ" sz="1600" b="0" dirty="0" smtClean="0"/>
                <a:t>Провансал</a:t>
              </a:r>
              <a:endParaRPr lang="en-US" sz="1600" b="0" dirty="0"/>
            </a:p>
          </p:txBody>
        </p:sp>
        <p:sp>
          <p:nvSpPr>
            <p:cNvPr id="85035" name="Text Box 43"/>
            <p:cNvSpPr txBox="1">
              <a:spLocks noChangeArrowheads="1"/>
            </p:cNvSpPr>
            <p:nvPr/>
          </p:nvSpPr>
          <p:spPr bwMode="auto">
            <a:xfrm>
              <a:off x="1401" y="3346"/>
              <a:ext cx="589" cy="21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r" eaLnBrk="0" hangingPunct="0"/>
              <a:r>
                <a:rPr lang="kk-KZ" sz="1600" b="0" dirty="0" smtClean="0"/>
                <a:t>Итальян</a:t>
              </a:r>
              <a:endParaRPr lang="en-US" sz="1600" b="0" dirty="0"/>
            </a:p>
          </p:txBody>
        </p:sp>
        <p:grpSp>
          <p:nvGrpSpPr>
            <p:cNvPr id="4" name="Group 45"/>
            <p:cNvGrpSpPr>
              <a:grpSpLocks/>
            </p:cNvGrpSpPr>
            <p:nvPr/>
          </p:nvGrpSpPr>
          <p:grpSpPr bwMode="auto">
            <a:xfrm>
              <a:off x="3822" y="2382"/>
              <a:ext cx="227" cy="227"/>
              <a:chOff x="3515" y="3521"/>
              <a:chExt cx="227" cy="227"/>
            </a:xfrm>
          </p:grpSpPr>
          <p:sp>
            <p:nvSpPr>
              <p:cNvPr id="85038" name="Oval 46"/>
              <p:cNvSpPr>
                <a:spLocks noChangeArrowheads="1"/>
              </p:cNvSpPr>
              <p:nvPr/>
            </p:nvSpPr>
            <p:spPr bwMode="gray">
              <a:xfrm>
                <a:off x="3515" y="3521"/>
                <a:ext cx="227" cy="227"/>
              </a:xfrm>
              <a:prstGeom prst="ellipse">
                <a:avLst/>
              </a:prstGeom>
              <a:gradFill rotWithShape="1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75686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85039" name="Oval 47"/>
              <p:cNvSpPr>
                <a:spLocks noChangeArrowheads="1"/>
              </p:cNvSpPr>
              <p:nvPr/>
            </p:nvSpPr>
            <p:spPr bwMode="gray">
              <a:xfrm>
                <a:off x="3525" y="3540"/>
                <a:ext cx="141" cy="142"/>
              </a:xfrm>
              <a:prstGeom prst="ellipse">
                <a:avLst/>
              </a:prstGeom>
              <a:gradFill rotWithShape="1">
                <a:gsLst>
                  <a:gs pos="0">
                    <a:schemeClr val="accent2">
                      <a:gamma/>
                      <a:tint val="33725"/>
                      <a:invGamma/>
                    </a:schemeClr>
                  </a:gs>
                  <a:gs pos="100000">
                    <a:schemeClr val="accent2">
                      <a:alpha val="0"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5" name="Group 48"/>
            <p:cNvGrpSpPr>
              <a:grpSpLocks/>
            </p:cNvGrpSpPr>
            <p:nvPr/>
          </p:nvGrpSpPr>
          <p:grpSpPr bwMode="auto">
            <a:xfrm>
              <a:off x="2624" y="1182"/>
              <a:ext cx="867" cy="413"/>
              <a:chOff x="2875" y="3335"/>
              <a:chExt cx="867" cy="413"/>
            </a:xfrm>
          </p:grpSpPr>
          <p:sp>
            <p:nvSpPr>
              <p:cNvPr id="85041" name="Oval 49"/>
              <p:cNvSpPr>
                <a:spLocks noChangeArrowheads="1"/>
              </p:cNvSpPr>
              <p:nvPr/>
            </p:nvSpPr>
            <p:spPr bwMode="gray">
              <a:xfrm>
                <a:off x="3515" y="3521"/>
                <a:ext cx="227" cy="227"/>
              </a:xfrm>
              <a:prstGeom prst="ellipse">
                <a:avLst/>
              </a:prstGeom>
              <a:gradFill rotWithShape="1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75686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85042" name="Oval 50"/>
              <p:cNvSpPr>
                <a:spLocks noChangeArrowheads="1"/>
              </p:cNvSpPr>
              <p:nvPr/>
            </p:nvSpPr>
            <p:spPr bwMode="gray">
              <a:xfrm>
                <a:off x="2875" y="3335"/>
                <a:ext cx="141" cy="142"/>
              </a:xfrm>
              <a:prstGeom prst="ellipse">
                <a:avLst/>
              </a:prstGeom>
              <a:gradFill rotWithShape="1">
                <a:gsLst>
                  <a:gs pos="0">
                    <a:schemeClr val="accent2">
                      <a:gamma/>
                      <a:tint val="33725"/>
                      <a:invGamma/>
                    </a:schemeClr>
                  </a:gs>
                  <a:gs pos="100000">
                    <a:schemeClr val="accent2">
                      <a:alpha val="0"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6" name="Group 51"/>
            <p:cNvGrpSpPr>
              <a:grpSpLocks/>
            </p:cNvGrpSpPr>
            <p:nvPr/>
          </p:nvGrpSpPr>
          <p:grpSpPr bwMode="auto">
            <a:xfrm>
              <a:off x="1746" y="1357"/>
              <a:ext cx="457" cy="506"/>
              <a:chOff x="3209" y="3540"/>
              <a:chExt cx="457" cy="506"/>
            </a:xfrm>
          </p:grpSpPr>
          <p:sp>
            <p:nvSpPr>
              <p:cNvPr id="85044" name="Oval 52"/>
              <p:cNvSpPr>
                <a:spLocks noChangeArrowheads="1"/>
              </p:cNvSpPr>
              <p:nvPr/>
            </p:nvSpPr>
            <p:spPr bwMode="gray">
              <a:xfrm>
                <a:off x="3209" y="3819"/>
                <a:ext cx="227" cy="227"/>
              </a:xfrm>
              <a:prstGeom prst="ellipse">
                <a:avLst/>
              </a:prstGeom>
              <a:gradFill rotWithShape="1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75686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85045" name="Oval 53"/>
              <p:cNvSpPr>
                <a:spLocks noChangeArrowheads="1"/>
              </p:cNvSpPr>
              <p:nvPr/>
            </p:nvSpPr>
            <p:spPr bwMode="gray">
              <a:xfrm>
                <a:off x="3525" y="3540"/>
                <a:ext cx="141" cy="142"/>
              </a:xfrm>
              <a:prstGeom prst="ellipse">
                <a:avLst/>
              </a:prstGeom>
              <a:gradFill rotWithShape="1">
                <a:gsLst>
                  <a:gs pos="0">
                    <a:schemeClr val="accent2">
                      <a:gamma/>
                      <a:tint val="33725"/>
                      <a:invGamma/>
                    </a:schemeClr>
                  </a:gs>
                  <a:gs pos="100000">
                    <a:schemeClr val="accent2">
                      <a:alpha val="0"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7" name="Group 54"/>
            <p:cNvGrpSpPr>
              <a:grpSpLocks/>
            </p:cNvGrpSpPr>
            <p:nvPr/>
          </p:nvGrpSpPr>
          <p:grpSpPr bwMode="auto">
            <a:xfrm>
              <a:off x="1458" y="2382"/>
              <a:ext cx="227" cy="227"/>
              <a:chOff x="3515" y="3521"/>
              <a:chExt cx="227" cy="227"/>
            </a:xfrm>
          </p:grpSpPr>
          <p:sp>
            <p:nvSpPr>
              <p:cNvPr id="85047" name="Oval 55"/>
              <p:cNvSpPr>
                <a:spLocks noChangeArrowheads="1"/>
              </p:cNvSpPr>
              <p:nvPr/>
            </p:nvSpPr>
            <p:spPr bwMode="gray">
              <a:xfrm>
                <a:off x="3515" y="3521"/>
                <a:ext cx="227" cy="227"/>
              </a:xfrm>
              <a:prstGeom prst="ellipse">
                <a:avLst/>
              </a:prstGeom>
              <a:gradFill rotWithShape="1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75686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85048" name="Oval 56"/>
              <p:cNvSpPr>
                <a:spLocks noChangeArrowheads="1"/>
              </p:cNvSpPr>
              <p:nvPr/>
            </p:nvSpPr>
            <p:spPr bwMode="gray">
              <a:xfrm>
                <a:off x="3525" y="3540"/>
                <a:ext cx="141" cy="142"/>
              </a:xfrm>
              <a:prstGeom prst="ellipse">
                <a:avLst/>
              </a:prstGeom>
              <a:gradFill rotWithShape="1">
                <a:gsLst>
                  <a:gs pos="0">
                    <a:schemeClr val="accent2">
                      <a:gamma/>
                      <a:tint val="33725"/>
                      <a:invGamma/>
                    </a:schemeClr>
                  </a:gs>
                  <a:gs pos="100000">
                    <a:schemeClr val="accent2">
                      <a:alpha val="0"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8" name="Group 57"/>
            <p:cNvGrpSpPr>
              <a:grpSpLocks/>
            </p:cNvGrpSpPr>
            <p:nvPr/>
          </p:nvGrpSpPr>
          <p:grpSpPr bwMode="auto">
            <a:xfrm>
              <a:off x="1968" y="3324"/>
              <a:ext cx="227" cy="227"/>
              <a:chOff x="3515" y="3521"/>
              <a:chExt cx="227" cy="227"/>
            </a:xfrm>
          </p:grpSpPr>
          <p:sp>
            <p:nvSpPr>
              <p:cNvPr id="85050" name="Oval 58"/>
              <p:cNvSpPr>
                <a:spLocks noChangeArrowheads="1"/>
              </p:cNvSpPr>
              <p:nvPr/>
            </p:nvSpPr>
            <p:spPr bwMode="gray">
              <a:xfrm>
                <a:off x="3515" y="3521"/>
                <a:ext cx="227" cy="227"/>
              </a:xfrm>
              <a:prstGeom prst="ellipse">
                <a:avLst/>
              </a:prstGeom>
              <a:gradFill rotWithShape="1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75686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85051" name="Oval 59"/>
              <p:cNvSpPr>
                <a:spLocks noChangeArrowheads="1"/>
              </p:cNvSpPr>
              <p:nvPr/>
            </p:nvSpPr>
            <p:spPr bwMode="gray">
              <a:xfrm>
                <a:off x="3525" y="3540"/>
                <a:ext cx="141" cy="142"/>
              </a:xfrm>
              <a:prstGeom prst="ellipse">
                <a:avLst/>
              </a:prstGeom>
              <a:gradFill rotWithShape="1">
                <a:gsLst>
                  <a:gs pos="0">
                    <a:schemeClr val="accent2">
                      <a:gamma/>
                      <a:tint val="33725"/>
                      <a:invGamma/>
                    </a:schemeClr>
                  </a:gs>
                  <a:gs pos="100000">
                    <a:schemeClr val="accent2">
                      <a:alpha val="0"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</p:grpSp>
      <p:sp>
        <p:nvSpPr>
          <p:cNvPr id="47" name="Oval 50"/>
          <p:cNvSpPr>
            <a:spLocks noChangeArrowheads="1"/>
          </p:cNvSpPr>
          <p:nvPr/>
        </p:nvSpPr>
        <p:spPr bwMode="gray">
          <a:xfrm>
            <a:off x="5178091" y="1530126"/>
            <a:ext cx="254509" cy="225425"/>
          </a:xfrm>
          <a:prstGeom prst="ellipse">
            <a:avLst/>
          </a:prstGeom>
          <a:gradFill rotWithShape="1">
            <a:gsLst>
              <a:gs pos="0">
                <a:schemeClr val="accent2">
                  <a:gamma/>
                  <a:tint val="33725"/>
                  <a:invGamma/>
                </a:schemeClr>
              </a:gs>
              <a:gs pos="100000">
                <a:schemeClr val="accent2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8" name="Oval 49"/>
          <p:cNvSpPr>
            <a:spLocks noChangeArrowheads="1"/>
          </p:cNvSpPr>
          <p:nvPr/>
        </p:nvSpPr>
        <p:spPr bwMode="gray">
          <a:xfrm>
            <a:off x="5724128" y="1916832"/>
            <a:ext cx="409741" cy="360362"/>
          </a:xfrm>
          <a:prstGeom prst="ellipse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75686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9" name="Oval 49"/>
          <p:cNvSpPr>
            <a:spLocks noChangeArrowheads="1"/>
          </p:cNvSpPr>
          <p:nvPr/>
        </p:nvSpPr>
        <p:spPr bwMode="gray">
          <a:xfrm>
            <a:off x="5724128" y="3933056"/>
            <a:ext cx="409741" cy="360362"/>
          </a:xfrm>
          <a:prstGeom prst="ellipse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75686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0" name="Text Box 40"/>
          <p:cNvSpPr txBox="1">
            <a:spLocks noChangeArrowheads="1"/>
          </p:cNvSpPr>
          <p:nvPr/>
        </p:nvSpPr>
        <p:spPr bwMode="auto">
          <a:xfrm>
            <a:off x="6156176" y="1916832"/>
            <a:ext cx="944489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kk-KZ" sz="1600" dirty="0" smtClean="0"/>
              <a:t>Румын </a:t>
            </a:r>
            <a:endParaRPr lang="en-US" sz="1600" b="0" dirty="0"/>
          </a:p>
        </p:txBody>
      </p:sp>
      <p:sp>
        <p:nvSpPr>
          <p:cNvPr id="51" name="Text Box 40"/>
          <p:cNvSpPr txBox="1">
            <a:spLocks noChangeArrowheads="1"/>
          </p:cNvSpPr>
          <p:nvPr/>
        </p:nvSpPr>
        <p:spPr bwMode="auto">
          <a:xfrm>
            <a:off x="6300192" y="4149081"/>
            <a:ext cx="936104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kk-KZ" sz="1600" dirty="0" smtClean="0"/>
              <a:t>Испан</a:t>
            </a:r>
            <a:endParaRPr lang="en-US" sz="1600" b="0" dirty="0"/>
          </a:p>
        </p:txBody>
      </p:sp>
      <p:sp>
        <p:nvSpPr>
          <p:cNvPr id="52" name="Oval 52"/>
          <p:cNvSpPr>
            <a:spLocks noChangeArrowheads="1"/>
          </p:cNvSpPr>
          <p:nvPr/>
        </p:nvSpPr>
        <p:spPr bwMode="gray">
          <a:xfrm>
            <a:off x="3059832" y="1268760"/>
            <a:ext cx="409741" cy="360363"/>
          </a:xfrm>
          <a:prstGeom prst="ellipse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75686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3" name="Text Box 39"/>
          <p:cNvSpPr txBox="1">
            <a:spLocks noChangeArrowheads="1"/>
          </p:cNvSpPr>
          <p:nvPr/>
        </p:nvSpPr>
        <p:spPr bwMode="auto">
          <a:xfrm>
            <a:off x="1234570" y="980728"/>
            <a:ext cx="1699504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 eaLnBrk="0" hangingPunct="0"/>
            <a:r>
              <a:rPr lang="kk-KZ" sz="1600" b="0" dirty="0" smtClean="0"/>
              <a:t>Өлі тіл: латын</a:t>
            </a:r>
            <a:endParaRPr lang="en-US" sz="1600" b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1618" name="Organization Chart 5"/>
          <p:cNvGraphicFramePr>
            <a:graphicFrameLocks/>
          </p:cNvGraphicFramePr>
          <p:nvPr/>
        </p:nvGraphicFramePr>
        <p:xfrm>
          <a:off x="539750" y="476673"/>
          <a:ext cx="8183563" cy="5400600"/>
        </p:xfrm>
        <a:graphic>
          <a:graphicData uri="http://schemas.openxmlformats.org/drawingml/2006/compatibility">
            <com:legacyDrawing xmlns:com="http://schemas.openxmlformats.org/drawingml/2006/compatibility" spid="_x0000_s1026"/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4514" name="Organization Chart 5"/>
          <p:cNvGraphicFramePr>
            <a:graphicFrameLocks/>
          </p:cNvGraphicFramePr>
          <p:nvPr>
            <p:ph idx="1"/>
          </p:nvPr>
        </p:nvGraphicFramePr>
        <p:xfrm>
          <a:off x="539552" y="980728"/>
          <a:ext cx="8183562" cy="4187825"/>
        </p:xfrm>
        <a:graphic>
          <a:graphicData uri="http://schemas.openxmlformats.org/drawingml/2006/compatibility">
            <com:legacyDrawing xmlns:com="http://schemas.openxmlformats.org/drawingml/2006/compatibility" spid="_x0000_s2050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183880" cy="1051560"/>
          </a:xfrm>
        </p:spPr>
        <p:txBody>
          <a:bodyPr/>
          <a:lstStyle/>
          <a:p>
            <a:pPr algn="ctr"/>
            <a:r>
              <a:rPr lang="kk-KZ" dirty="0" smtClean="0"/>
              <a:t>Ағылшын тілі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700808"/>
            <a:ext cx="5040560" cy="418795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err="1" smtClean="0"/>
              <a:t>Ол</a:t>
            </a:r>
            <a:r>
              <a:rPr lang="ru-RU" dirty="0" smtClean="0"/>
              <a:t> </a:t>
            </a:r>
            <a:r>
              <a:rPr lang="ru-RU" dirty="0" err="1" smtClean="0"/>
              <a:t>Ұлыбританияның, </a:t>
            </a:r>
            <a:r>
              <a:rPr lang="ru-RU" dirty="0" smtClean="0"/>
              <a:t>АҚШ, </a:t>
            </a:r>
            <a:r>
              <a:rPr lang="ru-RU" dirty="0" err="1" smtClean="0"/>
              <a:t>Австралияның, Жаңа Зеландияның ұлттық тілі</a:t>
            </a:r>
            <a:r>
              <a:rPr lang="ru-RU" dirty="0" smtClean="0"/>
              <a:t> </a:t>
            </a:r>
            <a:r>
              <a:rPr lang="ru-RU" dirty="0" err="1" smtClean="0"/>
              <a:t>болып</a:t>
            </a:r>
            <a:r>
              <a:rPr lang="ru-RU" dirty="0" smtClean="0"/>
              <a:t> </a:t>
            </a:r>
            <a:r>
              <a:rPr lang="ru-RU" dirty="0" err="1" smtClean="0"/>
              <a:t>табылады</a:t>
            </a:r>
            <a:r>
              <a:rPr lang="ru-RU" dirty="0" smtClean="0"/>
              <a:t>. </a:t>
            </a:r>
            <a:r>
              <a:rPr lang="ru-RU" dirty="0" err="1" smtClean="0"/>
              <a:t>Канадада</a:t>
            </a:r>
            <a:r>
              <a:rPr lang="ru-RU" dirty="0" smtClean="0"/>
              <a:t> </a:t>
            </a:r>
            <a:r>
              <a:rPr lang="ru-RU" dirty="0" err="1" smtClean="0"/>
              <a:t>ағылшын тілі</a:t>
            </a:r>
            <a:r>
              <a:rPr lang="ru-RU" dirty="0" smtClean="0"/>
              <a:t> </a:t>
            </a:r>
            <a:r>
              <a:rPr lang="ru-RU" dirty="0" err="1" smtClean="0"/>
              <a:t>екі</a:t>
            </a:r>
            <a:r>
              <a:rPr lang="ru-RU" dirty="0" smtClean="0"/>
              <a:t> </a:t>
            </a:r>
            <a:r>
              <a:rPr lang="ru-RU" dirty="0" err="1" smtClean="0"/>
              <a:t>мемлекеттік</a:t>
            </a:r>
            <a:r>
              <a:rPr lang="ru-RU" dirty="0" smtClean="0"/>
              <a:t> </a:t>
            </a:r>
            <a:r>
              <a:rPr lang="ru-RU" dirty="0" err="1" smtClean="0"/>
              <a:t>тілдердің бірі</a:t>
            </a:r>
            <a:r>
              <a:rPr lang="ru-RU" dirty="0" smtClean="0"/>
              <a:t> </a:t>
            </a:r>
            <a:r>
              <a:rPr lang="ru-RU" dirty="0" err="1" smtClean="0"/>
              <a:t>және </a:t>
            </a:r>
            <a:r>
              <a:rPr lang="ru-RU" dirty="0" smtClean="0"/>
              <a:t>40% </a:t>
            </a:r>
            <a:r>
              <a:rPr lang="ru-RU" dirty="0" err="1" smtClean="0"/>
              <a:t>тұрғындары </a:t>
            </a:r>
            <a:r>
              <a:rPr lang="ru-RU" dirty="0" smtClean="0"/>
              <a:t>осы </a:t>
            </a:r>
            <a:r>
              <a:rPr lang="ru-RU" dirty="0" err="1" smtClean="0"/>
              <a:t>тілде</a:t>
            </a:r>
            <a:r>
              <a:rPr lang="ru-RU" dirty="0" smtClean="0"/>
              <a:t> </a:t>
            </a:r>
            <a:r>
              <a:rPr lang="ru-RU" dirty="0" err="1" smtClean="0"/>
              <a:t>сөйлейді</a:t>
            </a:r>
            <a:r>
              <a:rPr lang="ru-RU" dirty="0" smtClean="0"/>
              <a:t>. </a:t>
            </a:r>
            <a:endParaRPr lang="ru-RU" dirty="0"/>
          </a:p>
        </p:txBody>
      </p:sp>
      <p:pic>
        <p:nvPicPr>
          <p:cNvPr id="29698" name="Picture 2" descr="http://urbanpeek.com/wp-content/uploads/2014/03/henry-hargreaves-+-caitlin-levin-map-countries-most-popular-food-designboom-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080" y="1556792"/>
            <a:ext cx="3528392" cy="47971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04664"/>
            <a:ext cx="8183880" cy="1051560"/>
          </a:xfrm>
        </p:spPr>
        <p:txBody>
          <a:bodyPr/>
          <a:lstStyle/>
          <a:p>
            <a:pPr algn="ctr"/>
            <a:r>
              <a:rPr lang="kk-KZ" dirty="0" smtClean="0"/>
              <a:t>Ағылшын тілі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556792"/>
            <a:ext cx="4896544" cy="46200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Африкаанс </a:t>
            </a:r>
            <a:r>
              <a:rPr lang="ru-RU" dirty="0" err="1" smtClean="0"/>
              <a:t>тілімен</a:t>
            </a:r>
            <a:r>
              <a:rPr lang="ru-RU" dirty="0" smtClean="0"/>
              <a:t> </a:t>
            </a:r>
            <a:r>
              <a:rPr lang="ru-RU" dirty="0" err="1" smtClean="0"/>
              <a:t>қатарлас </a:t>
            </a:r>
            <a:r>
              <a:rPr lang="ru-RU" dirty="0" smtClean="0"/>
              <a:t>ОАР </a:t>
            </a:r>
            <a:r>
              <a:rPr lang="ru-RU" dirty="0" err="1" smtClean="0"/>
              <a:t>ол</a:t>
            </a:r>
            <a:r>
              <a:rPr lang="ru-RU" dirty="0" smtClean="0"/>
              <a:t> </a:t>
            </a:r>
            <a:r>
              <a:rPr lang="ru-RU" dirty="0" err="1" smtClean="0"/>
              <a:t>мемелкеттік</a:t>
            </a:r>
            <a:r>
              <a:rPr lang="ru-RU" dirty="0" smtClean="0"/>
              <a:t> </a:t>
            </a:r>
            <a:r>
              <a:rPr lang="ru-RU" dirty="0" err="1" smtClean="0"/>
              <a:t>тіл</a:t>
            </a:r>
            <a:r>
              <a:rPr lang="ru-RU" dirty="0" smtClean="0"/>
              <a:t> </a:t>
            </a:r>
            <a:r>
              <a:rPr lang="ru-RU" dirty="0" err="1" smtClean="0"/>
              <a:t>қызметін атқарады</a:t>
            </a:r>
            <a:r>
              <a:rPr lang="ru-RU" dirty="0" smtClean="0"/>
              <a:t>. </a:t>
            </a:r>
            <a:r>
              <a:rPr lang="ru-RU" dirty="0" err="1" smtClean="0"/>
              <a:t>Жергілікті</a:t>
            </a:r>
            <a:r>
              <a:rPr lang="ru-RU" dirty="0" smtClean="0"/>
              <a:t> </a:t>
            </a:r>
            <a:r>
              <a:rPr lang="ru-RU" dirty="0" err="1" smtClean="0"/>
              <a:t>тілдермен</a:t>
            </a:r>
            <a:r>
              <a:rPr lang="ru-RU" dirty="0" smtClean="0"/>
              <a:t> </a:t>
            </a:r>
            <a:r>
              <a:rPr lang="ru-RU" dirty="0" err="1" smtClean="0"/>
              <a:t>бірге</a:t>
            </a:r>
            <a:r>
              <a:rPr lang="ru-RU" dirty="0" smtClean="0"/>
              <a:t> </a:t>
            </a:r>
            <a:r>
              <a:rPr lang="ru-RU" dirty="0" err="1" smtClean="0"/>
              <a:t>мемлекеттік</a:t>
            </a:r>
            <a:r>
              <a:rPr lang="ru-RU" dirty="0" smtClean="0"/>
              <a:t> </a:t>
            </a:r>
            <a:r>
              <a:rPr lang="ru-RU" dirty="0" err="1" smtClean="0"/>
              <a:t>болып</a:t>
            </a:r>
            <a:r>
              <a:rPr lang="ru-RU" dirty="0" smtClean="0"/>
              <a:t> </a:t>
            </a:r>
            <a:r>
              <a:rPr lang="ru-RU" dirty="0" err="1" smtClean="0"/>
              <a:t>колонияларда</a:t>
            </a:r>
            <a:r>
              <a:rPr lang="ru-RU" dirty="0" smtClean="0"/>
              <a:t> да </a:t>
            </a:r>
            <a:r>
              <a:rPr lang="ru-RU" dirty="0" err="1" smtClean="0"/>
              <a:t>қалды</a:t>
            </a:r>
            <a:r>
              <a:rPr lang="ru-RU" dirty="0" smtClean="0"/>
              <a:t>. </a:t>
            </a:r>
            <a:r>
              <a:rPr lang="ru-RU" dirty="0" err="1" smtClean="0"/>
              <a:t>Африкада</a:t>
            </a:r>
            <a:r>
              <a:rPr lang="ru-RU" dirty="0" smtClean="0"/>
              <a:t> </a:t>
            </a:r>
            <a:r>
              <a:rPr lang="ru-RU" dirty="0" err="1" smtClean="0"/>
              <a:t>шамамен</a:t>
            </a:r>
            <a:r>
              <a:rPr lang="ru-RU" dirty="0" smtClean="0"/>
              <a:t> 5 – Нигерия, Гана, Уганда, Кения, Танзания. </a:t>
            </a:r>
            <a:endParaRPr lang="ru-RU" dirty="0"/>
          </a:p>
        </p:txBody>
      </p:sp>
      <p:pic>
        <p:nvPicPr>
          <p:cNvPr id="28674" name="Picture 2" descr="http://im0-tub-kz.yandex.net/i?id=0ba991b9a3a719db1e0b7172bf4c5a63-27-144&amp;n=2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52120" y="1556792"/>
            <a:ext cx="3024336" cy="43204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050" y="1000125"/>
            <a:ext cx="3382963" cy="3571875"/>
          </a:xfrm>
        </p:spPr>
        <p:txBody>
          <a:bodyPr>
            <a:normAutofit fontScale="85000" lnSpcReduction="10000"/>
          </a:bodyPr>
          <a:lstStyle/>
          <a:p>
            <a:pPr marL="53975" eaLnBrk="1" hangingPunct="1"/>
            <a:r>
              <a:rPr lang="ru-RU" sz="2000" b="1" i="1" smtClean="0">
                <a:latin typeface="Book Antiqua" pitchFamily="18" charset="0"/>
              </a:rPr>
              <a:t>Неміс тілі (нем. Deutsch, Deutsche Sprache) — немістердің, австриялықтардың, лихтенштейндіктердің және швейцарлықтардың көп бөлігінің тілі. Германия, Австрия, Швейцария, Люксембург, Лихтенштейнде мемлекеттік тіл болып табылады. Үнді-еуропа тілдерінің герман тобына жатады. Жазуы латын әліпбиіне негізделген.</a:t>
            </a:r>
          </a:p>
          <a:p>
            <a:pPr marL="53975" eaLnBrk="1" hangingPunct="1"/>
            <a:endParaRPr lang="ru-RU" sz="2000" b="1" i="1" smtClean="0">
              <a:latin typeface="Book Antiqua" pitchFamily="18" charset="0"/>
            </a:endParaRPr>
          </a:p>
        </p:txBody>
      </p:sp>
      <p:pic>
        <p:nvPicPr>
          <p:cNvPr id="5" name="Содержимое 4" descr="nemetskiy_alfavit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85813" y="785813"/>
            <a:ext cx="4462462" cy="5500687"/>
          </a:xfrm>
        </p:spPr>
      </p:pic>
      <p:sp>
        <p:nvSpPr>
          <p:cNvPr id="4" name="Прямоугольник 3"/>
          <p:cNvSpPr/>
          <p:nvPr/>
        </p:nvSpPr>
        <p:spPr>
          <a:xfrm>
            <a:off x="1547664" y="260648"/>
            <a:ext cx="576064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4000" dirty="0" smtClean="0"/>
              <a:t>Неміс тілі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err="1" smtClean="0"/>
              <a:t>Жоғары дамыған көне шығыс мәдениеті филологияны</a:t>
            </a:r>
            <a:r>
              <a:rPr lang="ru-RU" dirty="0" smtClean="0"/>
              <a:t> </a:t>
            </a:r>
            <a:r>
              <a:rPr lang="ru-RU" dirty="0" err="1" smtClean="0"/>
              <a:t>тіптен</a:t>
            </a:r>
            <a:r>
              <a:rPr lang="ru-RU" dirty="0" smtClean="0"/>
              <a:t> </a:t>
            </a:r>
            <a:r>
              <a:rPr lang="ru-RU" dirty="0" err="1" smtClean="0"/>
              <a:t>білмеген</a:t>
            </a:r>
            <a:r>
              <a:rPr lang="ru-RU" dirty="0" smtClean="0"/>
              <a:t>, </a:t>
            </a:r>
            <a:r>
              <a:rPr lang="ru-RU" dirty="0" err="1" smtClean="0"/>
              <a:t>батыс</a:t>
            </a:r>
            <a:r>
              <a:rPr lang="ru-RU" dirty="0" smtClean="0"/>
              <a:t> </a:t>
            </a:r>
            <a:r>
              <a:rPr lang="ru-RU" dirty="0" err="1" smtClean="0"/>
              <a:t>еуропалық және </a:t>
            </a:r>
            <a:r>
              <a:rPr lang="ru-RU" dirty="0" smtClean="0"/>
              <a:t>орта </a:t>
            </a:r>
            <a:r>
              <a:rPr lang="ru-RU" dirty="0" err="1" smtClean="0"/>
              <a:t>еуропалықтар </a:t>
            </a:r>
            <a:r>
              <a:rPr lang="ru-RU" dirty="0" smtClean="0"/>
              <a:t>оны </a:t>
            </a:r>
            <a:r>
              <a:rPr lang="ru-RU" dirty="0" err="1" smtClean="0"/>
              <a:t>қажетті тұрғыда түсінбеген</a:t>
            </a:r>
            <a:r>
              <a:rPr lang="ru-RU" dirty="0" smtClean="0"/>
              <a:t>, ал </a:t>
            </a:r>
            <a:r>
              <a:rPr lang="ru-RU" dirty="0" err="1" smtClean="0"/>
              <a:t>көне </a:t>
            </a:r>
            <a:r>
              <a:rPr lang="ru-RU" dirty="0" smtClean="0"/>
              <a:t>Индия мен </a:t>
            </a:r>
            <a:r>
              <a:rPr lang="ru-RU" dirty="0" err="1" smtClean="0"/>
              <a:t>Грекияда</a:t>
            </a:r>
            <a:r>
              <a:rPr lang="ru-RU" dirty="0" smtClean="0"/>
              <a:t> филология </a:t>
            </a:r>
            <a:r>
              <a:rPr lang="ru-RU" dirty="0" err="1" smtClean="0"/>
              <a:t>сөз бен</a:t>
            </a:r>
            <a:r>
              <a:rPr lang="ru-RU" dirty="0" smtClean="0"/>
              <a:t> </a:t>
            </a:r>
            <a:r>
              <a:rPr lang="ru-RU" dirty="0" err="1" smtClean="0"/>
              <a:t>сөйлеудегі </a:t>
            </a:r>
            <a:r>
              <a:rPr lang="ru-RU" dirty="0" smtClean="0"/>
              <a:t>рефлексия </a:t>
            </a:r>
            <a:r>
              <a:rPr lang="ru-RU" dirty="0" err="1" smtClean="0"/>
              <a:t>деп</a:t>
            </a:r>
            <a:r>
              <a:rPr lang="ru-RU" dirty="0" smtClean="0"/>
              <a:t> </a:t>
            </a:r>
            <a:r>
              <a:rPr lang="ru-RU" dirty="0" err="1" smtClean="0"/>
              <a:t>танитын</a:t>
            </a:r>
            <a:r>
              <a:rPr lang="ru-RU" dirty="0" smtClean="0"/>
              <a:t>. 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714375" y="571500"/>
            <a:ext cx="3314700" cy="5857875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en-US" sz="2400" dirty="0" err="1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Неміс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алфавитінде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26 </a:t>
            </a:r>
            <a:r>
              <a:rPr lang="en-US" sz="2400" dirty="0" err="1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әріп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бар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400" dirty="0" err="1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Оларға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қоса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Ä </a:t>
            </a:r>
            <a:r>
              <a:rPr lang="en-US" sz="2400" dirty="0" err="1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ä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, Ö </a:t>
            </a:r>
            <a:r>
              <a:rPr lang="en-US" sz="2400" dirty="0" err="1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ö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, Ü </a:t>
            </a:r>
            <a:r>
              <a:rPr lang="en-US" sz="2400" dirty="0" err="1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ü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сынды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умляуттар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мен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ß </a:t>
            </a:r>
            <a:r>
              <a:rPr lang="en-US" sz="2400" dirty="0" err="1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белгісі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бар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. Ä </a:t>
            </a:r>
            <a:r>
              <a:rPr lang="en-US" sz="2400" dirty="0" err="1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ä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әрпі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қазақ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тіліндегі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Ә </a:t>
            </a:r>
            <a:r>
              <a:rPr lang="en-US" sz="2400" dirty="0" err="1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және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Э </a:t>
            </a:r>
            <a:r>
              <a:rPr lang="en-US" sz="2400" dirty="0" err="1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әріптеріне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сай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келеді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, Ö </a:t>
            </a:r>
            <a:r>
              <a:rPr lang="en-US" sz="2400" dirty="0" err="1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ö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әрпі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Ө </a:t>
            </a:r>
            <a:r>
              <a:rPr lang="en-US" sz="2400" dirty="0" err="1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және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ё </a:t>
            </a:r>
            <a:r>
              <a:rPr lang="en-US" sz="2400" dirty="0" err="1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әріптеріне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ұқсас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, Ü </a:t>
            </a:r>
            <a:r>
              <a:rPr lang="en-US" sz="2400" dirty="0" err="1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ü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әрпі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Ү </a:t>
            </a:r>
            <a:r>
              <a:rPr lang="en-US" sz="2400" dirty="0" err="1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және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Ю </a:t>
            </a:r>
            <a:r>
              <a:rPr lang="en-US" sz="2400" dirty="0" err="1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әріптеріне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сай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келеді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400" dirty="0" err="1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Ал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ß (</a:t>
            </a:r>
            <a:r>
              <a:rPr lang="en-US" sz="2400" dirty="0" err="1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Эсцет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en-US" sz="2400" dirty="0" err="1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белгісі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болса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қатар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келген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С </a:t>
            </a:r>
            <a:r>
              <a:rPr lang="en-US" sz="2400" dirty="0" err="1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әрпі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сияқты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, ß=ss.</a:t>
            </a:r>
            <a:endParaRPr lang="ru-RU" sz="2400" dirty="0" smtClean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ru-RU" sz="2400" dirty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Содержимое 4" descr="Vereinfachte_Ausgangsschrift.pn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214813" y="1214438"/>
            <a:ext cx="4806950" cy="3929062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072063" y="357188"/>
            <a:ext cx="3729037" cy="6143625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ru-RU" sz="24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Неміс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тілінің тарихы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орта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ғасырлардың 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бас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кезінде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орын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алған жоғарғы неміс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дауыссыздар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өзгерісінің нәтижесінде неміс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тілінің батыс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герман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тілдерінен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бөлініп шыққан кезінен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бастап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басталады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Көне жоғарғы неміс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тілі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, орта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жоғарғы неміс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тілі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және қазіргі неміс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тілінің бастамасы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барлығы Қасиетті 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Рим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империясының тарихына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тұспа-тұс келеді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. 19-20-шы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ғасырларда 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стандарт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неміс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тілі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қалыптасып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диалектілік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айырмашылықтардың азаюы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орын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алды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ru-RU" sz="2100" dirty="0">
              <a:solidFill>
                <a:schemeClr val="accent4">
                  <a:lumMod val="40000"/>
                  <a:lumOff val="6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deutschland_map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28688" y="1285875"/>
            <a:ext cx="3857625" cy="4143375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260648"/>
            <a:ext cx="7178944" cy="914400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Нидерланд (</a:t>
            </a:r>
            <a:r>
              <a:rPr lang="ru-RU" sz="2800" dirty="0" err="1" smtClean="0"/>
              <a:t>голланд</a:t>
            </a:r>
            <a:r>
              <a:rPr lang="ru-RU" sz="2800" dirty="0" smtClean="0"/>
              <a:t>) </a:t>
            </a:r>
            <a:r>
              <a:rPr lang="ru-RU" sz="2800" dirty="0" err="1" smtClean="0"/>
              <a:t>тілі</a:t>
            </a:r>
            <a:endParaRPr lang="ru-RU" sz="28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1340768"/>
            <a:ext cx="4626159" cy="4313778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Нидерланды мен Фландрия </a:t>
            </a:r>
            <a:r>
              <a:rPr lang="ru-RU" dirty="0" err="1" smtClean="0"/>
              <a:t>тұрғындарын біріктіретін</a:t>
            </a:r>
            <a:r>
              <a:rPr lang="ru-RU" dirty="0" smtClean="0"/>
              <a:t> </a:t>
            </a:r>
            <a:r>
              <a:rPr lang="ru-RU" dirty="0" err="1" smtClean="0"/>
              <a:t>және Белгияның солтүстік провинциясын</a:t>
            </a:r>
            <a:r>
              <a:rPr lang="ru-RU" dirty="0" smtClean="0"/>
              <a:t> </a:t>
            </a:r>
            <a:r>
              <a:rPr lang="ru-RU" dirty="0" err="1" smtClean="0"/>
              <a:t>біріктіретін</a:t>
            </a:r>
            <a:r>
              <a:rPr lang="ru-RU" dirty="0" smtClean="0"/>
              <a:t> </a:t>
            </a:r>
            <a:r>
              <a:rPr lang="ru-RU" dirty="0" err="1" smtClean="0"/>
              <a:t>тіл</a:t>
            </a:r>
            <a:r>
              <a:rPr lang="ru-RU" dirty="0" smtClean="0"/>
              <a:t>. </a:t>
            </a:r>
            <a:r>
              <a:rPr lang="ru-RU" dirty="0" err="1" smtClean="0"/>
              <a:t>Батыс</a:t>
            </a:r>
            <a:r>
              <a:rPr lang="ru-RU" dirty="0" smtClean="0"/>
              <a:t> Индия мен АҚШ та </a:t>
            </a:r>
            <a:r>
              <a:rPr lang="ru-RU" dirty="0" err="1" smtClean="0"/>
              <a:t>сөйлейді</a:t>
            </a:r>
            <a:r>
              <a:rPr lang="ru-RU" dirty="0" smtClean="0"/>
              <a:t>. Нидерланд </a:t>
            </a:r>
            <a:r>
              <a:rPr lang="ru-RU" dirty="0" err="1" smtClean="0"/>
              <a:t>тілінде</a:t>
            </a:r>
            <a:r>
              <a:rPr lang="ru-RU" dirty="0" smtClean="0"/>
              <a:t> </a:t>
            </a:r>
            <a:r>
              <a:rPr lang="ru-RU" dirty="0" err="1" smtClean="0"/>
              <a:t>шамамен</a:t>
            </a:r>
            <a:r>
              <a:rPr lang="ru-RU" dirty="0" smtClean="0"/>
              <a:t> 20 млн. </a:t>
            </a:r>
            <a:r>
              <a:rPr lang="ru-RU" dirty="0" err="1" smtClean="0"/>
              <a:t>адам</a:t>
            </a:r>
            <a:r>
              <a:rPr lang="ru-RU" dirty="0" smtClean="0"/>
              <a:t> </a:t>
            </a:r>
            <a:r>
              <a:rPr lang="ru-RU" dirty="0" err="1" smtClean="0"/>
              <a:t>сөйлейді.</a:t>
            </a:r>
            <a:endParaRPr lang="ru-RU" dirty="0"/>
          </a:p>
        </p:txBody>
      </p:sp>
      <p:pic>
        <p:nvPicPr>
          <p:cNvPr id="35842" name="Picture 2" descr="карта Голланди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6096" y="1052736"/>
            <a:ext cx="3312368" cy="50405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55650" y="620713"/>
            <a:ext cx="7772400" cy="863600"/>
          </a:xfrm>
        </p:spPr>
        <p:txBody>
          <a:bodyPr/>
          <a:lstStyle/>
          <a:p>
            <a:pPr algn="ctr" eaLnBrk="1" hangingPunct="1"/>
            <a:r>
              <a:rPr lang="kk-KZ" dirty="0" smtClean="0"/>
              <a:t>Африкаанс тілі</a:t>
            </a:r>
            <a:endParaRPr lang="ru-RU" dirty="0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55650" y="1628775"/>
            <a:ext cx="4680446" cy="4010025"/>
          </a:xfrm>
        </p:spPr>
        <p:txBody>
          <a:bodyPr>
            <a:normAutofit fontScale="77500" lnSpcReduction="20000"/>
          </a:bodyPr>
          <a:lstStyle/>
          <a:p>
            <a:pPr algn="l" eaLnBrk="1" hangingPunct="1">
              <a:lnSpc>
                <a:spcPct val="90000"/>
              </a:lnSpc>
            </a:pPr>
            <a:r>
              <a:rPr lang="kk-KZ" sz="2800" i="1" dirty="0" smtClean="0"/>
              <a:t>Африкаанс тілі </a:t>
            </a:r>
            <a:r>
              <a:rPr lang="ru-RU" sz="2800" dirty="0" smtClean="0"/>
              <a:t>(</a:t>
            </a:r>
            <a:r>
              <a:rPr lang="ru-RU" sz="2800" dirty="0" err="1" smtClean="0"/>
              <a:t>сонымен</a:t>
            </a:r>
            <a:r>
              <a:rPr lang="ru-RU" sz="2800" dirty="0" smtClean="0"/>
              <a:t> </a:t>
            </a:r>
            <a:r>
              <a:rPr lang="ru-RU" sz="2800" dirty="0" err="1" smtClean="0"/>
              <a:t>қатар</a:t>
            </a:r>
            <a:r>
              <a:rPr lang="ru-RU" sz="2800" i="1" dirty="0" smtClean="0"/>
              <a:t> </a:t>
            </a:r>
            <a:r>
              <a:rPr lang="kk-KZ" sz="2800" dirty="0" smtClean="0"/>
              <a:t>бур тілі</a:t>
            </a:r>
            <a:r>
              <a:rPr lang="ru-RU" sz="2800" dirty="0" smtClean="0"/>
              <a:t>)</a:t>
            </a:r>
            <a:r>
              <a:rPr lang="kk-KZ" sz="2800" dirty="0" smtClean="0"/>
              <a:t> </a:t>
            </a:r>
            <a:r>
              <a:rPr lang="en-US" sz="2800" dirty="0" smtClean="0"/>
              <a:t>(Afrikaans [</a:t>
            </a:r>
            <a:r>
              <a:rPr lang="en-US" sz="2800" dirty="0" err="1" smtClean="0"/>
              <a:t>afri</a:t>
            </a:r>
            <a:r>
              <a:rPr lang="en-US" sz="2800" dirty="0" err="1" smtClean="0">
                <a:cs typeface="Arial" pitchFamily="34" charset="0"/>
              </a:rPr>
              <a:t>´</a:t>
            </a:r>
            <a:r>
              <a:rPr lang="en-US" sz="2800" dirty="0" err="1" smtClean="0"/>
              <a:t>ka:s</a:t>
            </a:r>
            <a:r>
              <a:rPr lang="en-US" sz="2800" dirty="0" smtClean="0"/>
              <a:t>])</a:t>
            </a:r>
            <a:r>
              <a:rPr lang="kk-KZ" sz="2800" dirty="0" smtClean="0"/>
              <a:t> нидерланд тіліне туыс тіл болып табылатын, 1925 жылдан бастап зулу, коса және ағылшын тілдерімен қатар қолданылатын Оңтүстік Африка Республикасының ресми тілі</a:t>
            </a:r>
            <a:r>
              <a:rPr lang="en-US" sz="2800" dirty="0" smtClean="0"/>
              <a:t> </a:t>
            </a:r>
            <a:r>
              <a:rPr lang="kk-KZ" sz="2800" dirty="0" smtClean="0"/>
              <a:t>болып табылады. Шамамен африкаанс тілі 6 млн. адам үшін ана тілі ретінде қызмет жасайды. Таралған аймағы </a:t>
            </a:r>
            <a:r>
              <a:rPr lang="ru-RU" sz="2800" dirty="0" smtClean="0"/>
              <a:t>–</a:t>
            </a:r>
            <a:r>
              <a:rPr lang="kk-KZ" sz="2800" dirty="0" smtClean="0"/>
              <a:t> ОАР-ның Трансваал және Оранжевая провинциясы.</a:t>
            </a:r>
            <a:r>
              <a:rPr lang="ru-RU" sz="2800" dirty="0" smtClean="0"/>
              <a:t> </a:t>
            </a:r>
          </a:p>
        </p:txBody>
      </p:sp>
      <p:sp>
        <p:nvSpPr>
          <p:cNvPr id="2052" name="Номер слайда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242AA5C-2B69-4828-9055-695C0E3966BB}" type="slidenum">
              <a:rPr lang="ru-RU" smtClean="0">
                <a:latin typeface="Arial" pitchFamily="34" charset="0"/>
              </a:rPr>
              <a:pPr/>
              <a:t>23</a:t>
            </a:fld>
            <a:endParaRPr lang="ru-RU" smtClean="0">
              <a:latin typeface="Arial" pitchFamily="34" charset="0"/>
            </a:endParaRPr>
          </a:p>
        </p:txBody>
      </p:sp>
      <p:pic>
        <p:nvPicPr>
          <p:cNvPr id="6" name="Picture 2" descr="mymogilev.net &quot; Страница 2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0072" y="1556792"/>
            <a:ext cx="3456384" cy="45365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1625" y="1556791"/>
            <a:ext cx="4918447" cy="4542383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kk-KZ" dirty="0" smtClean="0"/>
              <a:t>Ең алғаш осы тілде сөйлегендерді </a:t>
            </a:r>
            <a:r>
              <a:rPr lang="kk-KZ" i="1" dirty="0" smtClean="0"/>
              <a:t>бурлар</a:t>
            </a:r>
            <a:r>
              <a:rPr lang="kk-KZ" dirty="0" smtClean="0"/>
              <a:t> деп атаған, ол сөз нидерланд тілінен аударғанда </a:t>
            </a:r>
            <a:r>
              <a:rPr lang="kk-KZ" i="1" dirty="0" smtClean="0"/>
              <a:t>boer</a:t>
            </a:r>
            <a:r>
              <a:rPr lang="kk-KZ" dirty="0" smtClean="0"/>
              <a:t> [bu:r] «шаруа» деген мағынаны білдіреді. Бұл тіл Нидерланд тілінің оңтүстік диалектілік говорынан негіз алған. </a:t>
            </a:r>
          </a:p>
        </p:txBody>
      </p:sp>
      <p:sp>
        <p:nvSpPr>
          <p:cNvPr id="5123" name="Номер слайда 2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B44382C-6AF7-412E-83BC-26DAAACB5B5A}" type="slidenum">
              <a:rPr lang="ru-RU" smtClean="0">
                <a:latin typeface="Arial" pitchFamily="34" charset="0"/>
              </a:rPr>
              <a:pPr/>
              <a:t>24</a:t>
            </a:fld>
            <a:endParaRPr lang="ru-RU" smtClean="0">
              <a:latin typeface="Arial" pitchFamily="34" charset="0"/>
            </a:endParaRPr>
          </a:p>
        </p:txBody>
      </p:sp>
      <p:pic>
        <p:nvPicPr>
          <p:cNvPr id="36868" name="Picture 4" descr="Блоги - G-Global - коммуникационная платформ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1628800"/>
            <a:ext cx="3305175" cy="3552825"/>
          </a:xfrm>
          <a:prstGeom prst="rect">
            <a:avLst/>
          </a:prstGeom>
          <a:noFill/>
        </p:spPr>
      </p:pic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827584" y="476672"/>
            <a:ext cx="7772400" cy="8636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Африкаанс тілі</a:t>
            </a:r>
            <a:endParaRPr kumimoji="0" lang="ru-RU" sz="3600" b="1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tint val="88000"/>
                  <a:satMod val="150000"/>
                </a:schemeClr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55576" y="980728"/>
            <a:ext cx="4464496" cy="472440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kk-KZ" dirty="0" smtClean="0"/>
              <a:t>Осы тіл алғашында тек ауызекі сөйлеу тілінде ғана қолданылды, ал құжат, шіркеу, мектеп, мәдениет тілі болып  Нидерланд тілін пайдаланылды. Бұл тілдік жағдаят </a:t>
            </a:r>
            <a:r>
              <a:rPr lang="ru-RU" dirty="0" smtClean="0"/>
              <a:t>19 </a:t>
            </a:r>
            <a:r>
              <a:rPr lang="kk-KZ" dirty="0" smtClean="0"/>
              <a:t>ғ. ға дейін созылды. </a:t>
            </a:r>
            <a:endParaRPr lang="ru-RU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38916" name="Picture 4" descr="Африканские женщины в традиционных костюмах - Из Африки, с любовью!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080" y="1484784"/>
            <a:ext cx="3422154" cy="4286250"/>
          </a:xfrm>
          <a:prstGeom prst="rect">
            <a:avLst/>
          </a:prstGeom>
          <a:noFill/>
        </p:spPr>
      </p:pic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755576" y="260648"/>
            <a:ext cx="7772400" cy="8636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Африкаанс тілі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chemeClr val="accent1"/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785786" y="980728"/>
            <a:ext cx="6500858" cy="1805330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rmAutofit fontScale="97500" lnSpcReduction="10000"/>
          </a:bodyPr>
          <a:lstStyle/>
          <a:p>
            <a:endParaRPr lang="kk-KZ" sz="2400" b="1" dirty="0" smtClean="0"/>
          </a:p>
          <a:p>
            <a:r>
              <a:rPr lang="kk-KZ" sz="2400" b="1" dirty="0" smtClean="0"/>
              <a:t>Жалпы мәлімет:</a:t>
            </a:r>
            <a:r>
              <a:rPr lang="kk-KZ" sz="2400" dirty="0" smtClean="0"/>
              <a:t> Идиш тілі </a:t>
            </a:r>
            <a:r>
              <a:rPr lang="ru-RU" sz="2400" dirty="0" smtClean="0"/>
              <a:t>(</a:t>
            </a:r>
            <a:r>
              <a:rPr lang="he-IL" sz="2400" dirty="0" smtClean="0">
                <a:cs typeface="Arial" pitchFamily="34" charset="0"/>
              </a:rPr>
              <a:t>ך</a:t>
            </a:r>
            <a:r>
              <a:rPr lang="ru-RU" sz="2400" dirty="0" smtClean="0">
                <a:cs typeface="Arial" pitchFamily="34" charset="0"/>
              </a:rPr>
              <a:t>̉̉̉</a:t>
            </a:r>
            <a:r>
              <a:rPr lang="he-IL" sz="2400" dirty="0" smtClean="0">
                <a:cs typeface="Arial" pitchFamily="34" charset="0"/>
              </a:rPr>
              <a:t>ש</a:t>
            </a:r>
            <a:r>
              <a:rPr lang="ru-RU" sz="2400" dirty="0" smtClean="0">
                <a:cs typeface="Arial" pitchFamily="34" charset="0"/>
              </a:rPr>
              <a:t>̉</a:t>
            </a:r>
            <a:r>
              <a:rPr lang="en-US" sz="2400" dirty="0" smtClean="0">
                <a:cs typeface="Arial" pitchFamily="34" charset="0"/>
              </a:rPr>
              <a:t>, </a:t>
            </a:r>
            <a:r>
              <a:rPr lang="en-US" sz="2400" dirty="0" err="1" smtClean="0">
                <a:cs typeface="Arial" pitchFamily="34" charset="0"/>
              </a:rPr>
              <a:t>jidiŝ</a:t>
            </a:r>
            <a:r>
              <a:rPr lang="ru-RU" sz="2400" dirty="0" smtClean="0"/>
              <a:t>)</a:t>
            </a:r>
            <a:r>
              <a:rPr lang="en-US" sz="2400" dirty="0" smtClean="0"/>
              <a:t> - </a:t>
            </a:r>
            <a:r>
              <a:rPr lang="kk-KZ" sz="2400" dirty="0" smtClean="0"/>
              <a:t>идиш тілі ТМД, АҚШ және басқа да елдерінде тұратын еврей халықтарының ана тілдері ретінде қызмет жасайтын тіл. </a:t>
            </a:r>
            <a:endParaRPr lang="ru-RU" sz="2400" dirty="0" smtClean="0"/>
          </a:p>
        </p:txBody>
      </p:sp>
      <p:pic>
        <p:nvPicPr>
          <p:cNvPr id="5" name="Picture 4" descr="C:\Users\Галым\Desktop\2 иностр яз\100px-Mjollnir_icon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43834" y="500042"/>
            <a:ext cx="1270000" cy="2071702"/>
          </a:xfrm>
          <a:prstGeom prst="rect">
            <a:avLst/>
          </a:prstGeom>
          <a:noFill/>
        </p:spPr>
      </p:pic>
      <p:pic>
        <p:nvPicPr>
          <p:cNvPr id="11266" name="Picture 2" descr="C:\Users\Галым\Desktop\2 иностр яз\13.tif"/>
          <p:cNvPicPr>
            <a:picLocks noChangeAspect="1" noChangeArrowheads="1"/>
          </p:cNvPicPr>
          <p:nvPr/>
        </p:nvPicPr>
        <p:blipFill>
          <a:blip r:embed="rId4" cstate="print"/>
          <a:srcRect b="4833"/>
          <a:stretch>
            <a:fillRect/>
          </a:stretch>
        </p:blipFill>
        <p:spPr bwMode="auto">
          <a:xfrm>
            <a:off x="214282" y="2428868"/>
            <a:ext cx="3000396" cy="4219416"/>
          </a:xfrm>
          <a:prstGeom prst="rect">
            <a:avLst/>
          </a:prstGeom>
          <a:noFill/>
        </p:spPr>
      </p:pic>
      <p:pic>
        <p:nvPicPr>
          <p:cNvPr id="6" name="Picture 2" descr="C:\Users\Галым\Desktop\2 иностр яз\1.t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6035837" y="2428868"/>
            <a:ext cx="3108163" cy="4429132"/>
          </a:xfrm>
          <a:prstGeom prst="rect">
            <a:avLst/>
          </a:prstGeom>
          <a:noFill/>
        </p:spPr>
      </p:pic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0" y="404664"/>
            <a:ext cx="7772400" cy="1008063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Идиш тілі</a:t>
            </a:r>
            <a:endParaRPr kumimoji="0" lang="ru-RU" sz="3600" b="1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tint val="88000"/>
                  <a:satMod val="150000"/>
                </a:schemeClr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04664"/>
            <a:ext cx="8183880" cy="1051560"/>
          </a:xfrm>
        </p:spPr>
        <p:txBody>
          <a:bodyPr/>
          <a:lstStyle/>
          <a:p>
            <a:pPr algn="ctr"/>
            <a:r>
              <a:rPr lang="kk-KZ" dirty="0" smtClean="0"/>
              <a:t>Идиш тілінің әліпбиі</a:t>
            </a:r>
            <a:endParaRPr lang="ru-RU" dirty="0"/>
          </a:p>
        </p:txBody>
      </p:sp>
      <p:pic>
        <p:nvPicPr>
          <p:cNvPr id="1026" name="Picture 2" descr="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1484784"/>
            <a:ext cx="5976664" cy="4680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785786" y="571480"/>
            <a:ext cx="6500858" cy="2713504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rmAutofit fontScale="82500" lnSpcReduction="20000"/>
          </a:bodyPr>
          <a:lstStyle/>
          <a:p>
            <a:r>
              <a:rPr lang="kk-KZ" sz="2400" dirty="0" smtClean="0"/>
              <a:t>Идиш тілі ең алғаш Германияда </a:t>
            </a:r>
            <a:r>
              <a:rPr lang="ru-RU" sz="2400" dirty="0" smtClean="0"/>
              <a:t>11-12 </a:t>
            </a:r>
            <a:r>
              <a:rPr lang="kk-KZ" sz="2400" dirty="0" smtClean="0"/>
              <a:t>ғғ.да пайда болды. Осы кезде еврей халықтары қарым</a:t>
            </a:r>
            <a:r>
              <a:rPr lang="ru-RU" sz="2400" dirty="0" smtClean="0"/>
              <a:t>-</a:t>
            </a:r>
            <a:r>
              <a:rPr lang="kk-KZ" sz="2400" dirty="0" smtClean="0"/>
              <a:t>қатынас тілі ретінде неміс тілін, яғни жоғарғы кезеңдегі орта неміс тілі пайдаланылған. </a:t>
            </a:r>
          </a:p>
          <a:p>
            <a:r>
              <a:rPr lang="kk-KZ" sz="2400" dirty="0" smtClean="0"/>
              <a:t>Ең алғашқы атауы “йидиш</a:t>
            </a:r>
            <a:r>
              <a:rPr lang="ru-RU" sz="2400" dirty="0" smtClean="0"/>
              <a:t>-</a:t>
            </a:r>
            <a:r>
              <a:rPr lang="kk-KZ" sz="2400" dirty="0" smtClean="0"/>
              <a:t>тайч”</a:t>
            </a:r>
            <a:r>
              <a:rPr lang="en-US" sz="2400" dirty="0" smtClean="0">
                <a:cs typeface="Arial" pitchFamily="34" charset="0"/>
              </a:rPr>
              <a:t>&lt;</a:t>
            </a:r>
            <a:r>
              <a:rPr lang="ru-RU" sz="2400" dirty="0" err="1" smtClean="0">
                <a:cs typeface="Arial" pitchFamily="34" charset="0"/>
              </a:rPr>
              <a:t>жон</a:t>
            </a:r>
            <a:r>
              <a:rPr lang="ru-RU" sz="2400" dirty="0" smtClean="0">
                <a:cs typeface="Arial" pitchFamily="34" charset="0"/>
              </a:rPr>
              <a:t>. </a:t>
            </a:r>
            <a:r>
              <a:rPr lang="en-US" sz="2400" dirty="0" err="1" smtClean="0">
                <a:cs typeface="Arial" pitchFamily="34" charset="0"/>
              </a:rPr>
              <a:t>Jüdisch-tiutsch</a:t>
            </a:r>
            <a:r>
              <a:rPr lang="en-US" sz="2400" dirty="0" smtClean="0">
                <a:cs typeface="Arial" pitchFamily="34" charset="0"/>
              </a:rPr>
              <a:t>, </a:t>
            </a:r>
            <a:r>
              <a:rPr lang="kk-KZ" sz="2400" dirty="0" smtClean="0">
                <a:cs typeface="Arial" pitchFamily="34" charset="0"/>
              </a:rPr>
              <a:t> қазіргі кездегі неміс тілі </a:t>
            </a:r>
            <a:r>
              <a:rPr lang="en-US" sz="2400" dirty="0" err="1" smtClean="0">
                <a:cs typeface="Arial" pitchFamily="34" charset="0"/>
              </a:rPr>
              <a:t>Jüdisch</a:t>
            </a:r>
            <a:r>
              <a:rPr lang="en-US" sz="2400" dirty="0" smtClean="0">
                <a:cs typeface="Arial" pitchFamily="34" charset="0"/>
              </a:rPr>
              <a:t>-Deutsch. </a:t>
            </a:r>
          </a:p>
          <a:p>
            <a:pPr>
              <a:lnSpc>
                <a:spcPct val="80000"/>
              </a:lnSpc>
            </a:pPr>
            <a:r>
              <a:rPr kumimoji="0" lang="ru-RU" sz="4200" b="1" i="0" u="none" strike="noStrike" kern="1200" spc="50" normalizeH="0" baseline="0" noProof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200" b="1" i="0" u="none" strike="noStrike" kern="1200" spc="50" normalizeH="0" baseline="0" noProof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4200" b="1" i="0" u="none" strike="noStrike" kern="1200" spc="50" normalizeH="0" baseline="0" noProof="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" name="Picture 4" descr="C:\Users\Галым\Desktop\2 иностр яз\100px-Mjollnir_icon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43834" y="500042"/>
            <a:ext cx="1270000" cy="2071702"/>
          </a:xfrm>
          <a:prstGeom prst="rect">
            <a:avLst/>
          </a:prstGeom>
          <a:noFill/>
        </p:spPr>
      </p:pic>
      <p:pic>
        <p:nvPicPr>
          <p:cNvPr id="11266" name="Picture 2" descr="C:\Users\Галым\Desktop\2 иностр яз\13.tif"/>
          <p:cNvPicPr>
            <a:picLocks noChangeAspect="1" noChangeArrowheads="1"/>
          </p:cNvPicPr>
          <p:nvPr/>
        </p:nvPicPr>
        <p:blipFill>
          <a:blip r:embed="rId4" cstate="print"/>
          <a:srcRect b="4833"/>
          <a:stretch>
            <a:fillRect/>
          </a:stretch>
        </p:blipFill>
        <p:spPr bwMode="auto">
          <a:xfrm>
            <a:off x="214282" y="2428868"/>
            <a:ext cx="3000396" cy="4219416"/>
          </a:xfrm>
          <a:prstGeom prst="rect">
            <a:avLst/>
          </a:prstGeom>
          <a:noFill/>
        </p:spPr>
      </p:pic>
      <p:pic>
        <p:nvPicPr>
          <p:cNvPr id="6" name="Picture 2" descr="C:\Users\Галым\Desktop\2 иностр яз\1.t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6035837" y="2428868"/>
            <a:ext cx="3108163" cy="44291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642910" y="642918"/>
            <a:ext cx="7072362" cy="2214578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rmAutofit fontScale="52500" lnSpcReduction="20000"/>
          </a:bodyPr>
          <a:lstStyle/>
          <a:p>
            <a:pPr algn="ctr">
              <a:spcBef>
                <a:spcPct val="0"/>
              </a:spcBef>
            </a:pPr>
            <a:r>
              <a:rPr lang="kk-KZ" sz="4000" dirty="0" smtClean="0"/>
              <a:t>Идиш тілінің қалыптасуына неміс тілінің диалектісімен аралас қолданғанмен, біртіндеп айырмашылықтар көбейе берді. Орта идиш тіліне іс қағаздар, еврей халықтарының арасындағы қарым</a:t>
            </a:r>
            <a:r>
              <a:rPr lang="ru-RU" sz="4000" dirty="0" smtClean="0"/>
              <a:t>-</a:t>
            </a:r>
            <a:r>
              <a:rPr lang="kk-KZ" sz="4000" dirty="0" smtClean="0"/>
              <a:t>қатынас тілі болып табылған көне еврей тілі әсер етті. </a:t>
            </a:r>
            <a:r>
              <a:rPr kumimoji="0" lang="ru-RU" sz="4200" b="1" i="0" u="none" strike="noStrike" kern="1200" spc="50" normalizeH="0" baseline="0" noProof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200" b="1" i="0" u="none" strike="noStrike" kern="1200" spc="50" normalizeH="0" baseline="0" noProof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4200" b="1" i="0" u="none" strike="noStrike" kern="1200" spc="50" normalizeH="0" baseline="0" noProof="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" name="Picture 4" descr="C:\Users\Галым\Desktop\2 иностр яз\100px-Mjollnir_icon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43834" y="500042"/>
            <a:ext cx="1270000" cy="2071702"/>
          </a:xfrm>
          <a:prstGeom prst="rect">
            <a:avLst/>
          </a:prstGeom>
          <a:noFill/>
        </p:spPr>
      </p:pic>
      <p:pic>
        <p:nvPicPr>
          <p:cNvPr id="5122" name="Picture 2" descr="C:\Users\Галым\Desktop\2 иностр яз\508px-Ancient_German_Family.jpg"/>
          <p:cNvPicPr>
            <a:picLocks noChangeAspect="1" noChangeArrowheads="1"/>
          </p:cNvPicPr>
          <p:nvPr/>
        </p:nvPicPr>
        <p:blipFill>
          <a:blip r:embed="rId4" cstate="print"/>
          <a:srcRect l="4000" t="3385" r="4000" b="5208"/>
          <a:stretch>
            <a:fillRect/>
          </a:stretch>
        </p:blipFill>
        <p:spPr bwMode="auto">
          <a:xfrm>
            <a:off x="2643174" y="2924944"/>
            <a:ext cx="3571900" cy="348271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softEdge rad="11250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k-KZ" b="1" dirty="0" smtClean="0"/>
              <a:t>Рефлексия</a:t>
            </a:r>
            <a:r>
              <a:rPr lang="kk-KZ" dirty="0" smtClean="0"/>
              <a:t> (</a:t>
            </a:r>
            <a:r>
              <a:rPr lang="kk-KZ" dirty="0" smtClean="0">
                <a:hlinkClick r:id="rId2" tooltip="Латын тілі"/>
              </a:rPr>
              <a:t>лат.</a:t>
            </a:r>
            <a:r>
              <a:rPr lang="kk-KZ" dirty="0" smtClean="0"/>
              <a:t> </a:t>
            </a:r>
            <a:r>
              <a:rPr lang="la-Latn" i="1" dirty="0" smtClean="0"/>
              <a:t>рефлехіо</a:t>
            </a:r>
            <a:r>
              <a:rPr lang="kk-KZ" dirty="0" smtClean="0"/>
              <a:t> - кейінге оралу) - бейнелеуді, сондай-ақ таным актисін зерттеуді білдіретін термин. Әртүрлі филос. жүйеде рефлексияның мазмұны бірдей емес. Лоқтың ойынша, түйсік сыртқы заттармен тікелей ұштасады, ал бақылау сананың ішкі іс-әрекеттеріне бағытталғанда рефлексия ерекше білімнің бастамасы болмақ.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052513"/>
            <a:ext cx="8229600" cy="5073650"/>
          </a:xfrm>
        </p:spPr>
        <p:txBody>
          <a:bodyPr>
            <a:normAutofit/>
          </a:bodyPr>
          <a:lstStyle/>
          <a:p>
            <a:pPr eaLnBrk="1" hangingPunct="1">
              <a:buFontTx/>
              <a:buNone/>
            </a:pPr>
            <a:r>
              <a:rPr lang="kk-KZ" sz="2800" dirty="0" smtClean="0"/>
              <a:t>Еврейлер Германиядан шығысқа Польшаға, Литваға, Украинаға, Белоруссияға бағытталған миграциясының нәтижесінде славян тілдері осы тілге әсер етпей қоймады. </a:t>
            </a:r>
            <a:endParaRPr lang="ru-RU" sz="2800" dirty="0" smtClean="0"/>
          </a:p>
        </p:txBody>
      </p:sp>
      <p:sp>
        <p:nvSpPr>
          <p:cNvPr id="4099" name="Номер слайда 2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FC39005-0485-4020-A164-1E04FE95CCCE}" type="slidenum">
              <a:rPr lang="ru-RU" smtClean="0">
                <a:latin typeface="Arial" pitchFamily="34" charset="0"/>
              </a:rPr>
              <a:pPr/>
              <a:t>30</a:t>
            </a:fld>
            <a:endParaRPr lang="ru-RU" smtClean="0">
              <a:latin typeface="Arial" pitchFamily="34" charset="0"/>
            </a:endParaRPr>
          </a:p>
        </p:txBody>
      </p:sp>
      <p:pic>
        <p:nvPicPr>
          <p:cNvPr id="4" name="Picture 2" descr="C:\Users\Галым\Desktop\2 иностр яз\1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6035835" y="3284984"/>
            <a:ext cx="3108163" cy="3573016"/>
          </a:xfrm>
          <a:prstGeom prst="rect">
            <a:avLst/>
          </a:prstGeom>
          <a:noFill/>
        </p:spPr>
      </p:pic>
      <p:pic>
        <p:nvPicPr>
          <p:cNvPr id="5" name="Picture 4" descr="C:\Users\Галым\Desktop\2 иностр яз\100px-Mjollnir_icon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43834" y="500042"/>
            <a:ext cx="1270000" cy="20717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kk-KZ" dirty="0" smtClean="0"/>
              <a:t>Лейбниц үшін, рефлексия - адамның жан дүниесіндегі өзгерістерге көңіл бөліп, елеушілік, Юмнің ұйғарымынша, идеялар - сырттан қабылдайтын әсерлерді рефлексиялау. Гегель үшін, рефлексия - екі түрлі нәрсенің өзара бейнеленуі. &lt;&lt;Рефлекстеу&gt;&gt; термині сананы өз-өзіне үңілдіруді өз психикалық күйіне ой жүгіртушілікті сипаттайды</a:t>
            </a:r>
            <a:r>
              <a:rPr lang="kk-KZ" baseline="30000" dirty="0" smtClean="0">
                <a:hlinkClick r:id="rId2"/>
              </a:rPr>
              <a:t>[1]</a:t>
            </a:r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u="sng" dirty="0" smtClean="0"/>
              <a:t>рефлексия</a:t>
            </a:r>
            <a:r>
              <a:rPr lang="ru-RU" b="1" dirty="0" smtClean="0"/>
              <a:t> </a:t>
            </a:r>
            <a:endParaRPr lang="ru-RU" dirty="0" smtClean="0"/>
          </a:p>
          <a:p>
            <a:r>
              <a:rPr lang="ru-RU" dirty="0" smtClean="0">
                <a:hlinkClick r:id="rId2" tooltip="рефлексия"/>
              </a:rPr>
              <a:t>рефлексия</a:t>
            </a:r>
            <a:r>
              <a:rPr lang="ru-RU" dirty="0" smtClean="0"/>
              <a:t> (</a:t>
            </a:r>
            <a:r>
              <a:rPr lang="ru-RU" i="1" dirty="0" err="1" smtClean="0"/>
              <a:t>адамдардың өз зейінін</a:t>
            </a:r>
            <a:r>
              <a:rPr lang="ru-RU" i="1" dirty="0" smtClean="0"/>
              <a:t> </a:t>
            </a:r>
            <a:r>
              <a:rPr lang="ru-RU" i="1" dirty="0" err="1" smtClean="0"/>
              <a:t>өз әрекетінің ішкі</a:t>
            </a:r>
            <a:r>
              <a:rPr lang="ru-RU" i="1" dirty="0" smtClean="0"/>
              <a:t> </a:t>
            </a:r>
            <a:r>
              <a:rPr lang="ru-RU" i="1" dirty="0" err="1" smtClean="0"/>
              <a:t>және </a:t>
            </a:r>
            <a:r>
              <a:rPr lang="ru-RU" i="1" dirty="0" err="1" smtClean="0">
                <a:hlinkClick r:id="rId3" tooltip="сырт"/>
              </a:rPr>
              <a:t>сырт</a:t>
            </a:r>
            <a:r>
              <a:rPr lang="ru-RU" i="1" dirty="0" err="1" smtClean="0"/>
              <a:t>қы мән-мазмұнына аудара</a:t>
            </a:r>
            <a:r>
              <a:rPr lang="ru-RU" i="1" dirty="0" smtClean="0"/>
              <a:t> </a:t>
            </a:r>
            <a:r>
              <a:rPr lang="ru-RU" i="1" dirty="0" err="1" smtClean="0"/>
              <a:t>білу</a:t>
            </a:r>
            <a:r>
              <a:rPr lang="ru-RU" i="1" dirty="0" smtClean="0"/>
              <a:t> </a:t>
            </a:r>
            <a:r>
              <a:rPr lang="ru-RU" i="1" dirty="0" err="1" smtClean="0"/>
              <a:t>қабілеті</a:t>
            </a:r>
            <a:r>
              <a:rPr lang="ru-RU" dirty="0" smtClean="0"/>
              <a:t>). </a:t>
            </a:r>
            <a:r>
              <a:rPr lang="en-US" dirty="0" smtClean="0">
                <a:hlinkClick r:id="rId4"/>
              </a:rPr>
              <a:t>http://www.translatos.com</a:t>
            </a:r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/>
              <a:t>Рефлексия</a:t>
            </a:r>
            <a:r>
              <a:rPr lang="ru-RU" dirty="0" smtClean="0"/>
              <a:t>  </a:t>
            </a:r>
            <a:r>
              <a:rPr lang="ru-RU" b="1" dirty="0" smtClean="0"/>
              <a:t>(от лат. </a:t>
            </a:r>
            <a:r>
              <a:rPr lang="ru-RU" b="1" dirty="0" err="1" smtClean="0"/>
              <a:t>reflexio</a:t>
            </a:r>
            <a:r>
              <a:rPr lang="ru-RU" b="1" dirty="0" smtClean="0"/>
              <a:t> - обращение назад)  </a:t>
            </a:r>
            <a:r>
              <a:rPr lang="ru-RU" dirty="0" smtClean="0"/>
              <a:t>– </a:t>
            </a:r>
            <a:r>
              <a:rPr lang="ru-RU" dirty="0" err="1" smtClean="0"/>
              <a:t>оқушының өз жағдайын</a:t>
            </a:r>
            <a:r>
              <a:rPr lang="ru-RU" dirty="0" smtClean="0"/>
              <a:t>, </a:t>
            </a:r>
            <a:r>
              <a:rPr lang="ru-RU" dirty="0" err="1" smtClean="0"/>
              <a:t>уайымын</a:t>
            </a:r>
            <a:r>
              <a:rPr lang="ru-RU" dirty="0" smtClean="0"/>
              <a:t>, </a:t>
            </a:r>
            <a:r>
              <a:rPr lang="ru-RU" dirty="0" err="1" smtClean="0"/>
              <a:t>іс</a:t>
            </a:r>
            <a:r>
              <a:rPr lang="ru-RU" dirty="0" smtClean="0"/>
              <a:t> </a:t>
            </a:r>
            <a:r>
              <a:rPr lang="ru-RU" dirty="0" err="1" smtClean="0"/>
              <a:t>әрекет аяқталғаннан кейінгі</a:t>
            </a:r>
            <a:r>
              <a:rPr lang="ru-RU" dirty="0" smtClean="0"/>
              <a:t> </a:t>
            </a:r>
            <a:r>
              <a:rPr lang="ru-RU" dirty="0" err="1" smtClean="0"/>
              <a:t>ойын</a:t>
            </a:r>
            <a:r>
              <a:rPr lang="ru-RU" dirty="0" smtClean="0"/>
              <a:t> </a:t>
            </a:r>
            <a:r>
              <a:rPr lang="ru-RU" dirty="0" err="1" smtClean="0"/>
              <a:t>талдауы</a:t>
            </a:r>
            <a:r>
              <a:rPr lang="ru-RU" dirty="0" smtClean="0"/>
              <a:t> </a:t>
            </a:r>
            <a:r>
              <a:rPr lang="en-US" dirty="0" smtClean="0"/>
              <a:t>http://gulenkina.ucoz.ru/publ/interesnye_sposoby_refleksii_v_srednem_zvene/1-1-0-12</a:t>
            </a:r>
            <a:r>
              <a:rPr lang="ru-RU" dirty="0" smtClean="0"/>
              <a:t>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4429120" cy="4187952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Филология термин</a:t>
            </a:r>
            <a:r>
              <a:rPr lang="kk-KZ" dirty="0" smtClean="0"/>
              <a:t>ін неміс философы Христиан Вольф енгізген</a:t>
            </a:r>
            <a:endParaRPr lang="ru-RU" dirty="0"/>
          </a:p>
        </p:txBody>
      </p:sp>
      <p:pic>
        <p:nvPicPr>
          <p:cNvPr id="5122" name="Picture 2" descr="Christian Wolf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088" y="404664"/>
            <a:ext cx="3312368" cy="5400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827088" y="692150"/>
            <a:ext cx="7772400" cy="639763"/>
          </a:xfrm>
        </p:spPr>
        <p:txBody>
          <a:bodyPr/>
          <a:lstStyle/>
          <a:p>
            <a:r>
              <a:rPr lang="kk-KZ" sz="3200" dirty="0">
                <a:solidFill>
                  <a:schemeClr val="tx1"/>
                </a:solidFill>
                <a:latin typeface="Arial Rounded MT Bold" pitchFamily="34" charset="0"/>
              </a:rPr>
              <a:t>Үндіеуропа тілдерінің таралу аймағы</a:t>
            </a:r>
            <a:endParaRPr lang="ru-RU" sz="3200" dirty="0">
              <a:solidFill>
                <a:schemeClr val="tx1"/>
              </a:solidFill>
              <a:latin typeface="Arial Rounded MT Bold" pitchFamily="34" charset="0"/>
            </a:endParaRP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341438"/>
            <a:ext cx="8515350" cy="5183187"/>
          </a:xfrm>
        </p:spPr>
        <p:txBody>
          <a:bodyPr/>
          <a:lstStyle/>
          <a:p>
            <a:endParaRPr lang="ru-RU"/>
          </a:p>
        </p:txBody>
      </p:sp>
      <p:pic>
        <p:nvPicPr>
          <p:cNvPr id="62468" name="Picture 4" descr="H_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1247775"/>
            <a:ext cx="8569325" cy="527685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0"/>
            <a:ext cx="7772400" cy="549275"/>
          </a:xfrm>
        </p:spPr>
        <p:txBody>
          <a:bodyPr/>
          <a:lstStyle/>
          <a:p>
            <a:pPr algn="ctr"/>
            <a:r>
              <a:rPr lang="kk-KZ" sz="1800" b="1">
                <a:solidFill>
                  <a:srgbClr val="A40090"/>
                </a:solidFill>
                <a:latin typeface="Times New Roman" pitchFamily="18" charset="0"/>
              </a:rPr>
              <a:t>Үндіеуропа тілдерінің ағашта       бейнеленуі</a:t>
            </a:r>
            <a:endParaRPr lang="ru-RU" sz="1800" b="1">
              <a:solidFill>
                <a:srgbClr val="A40090"/>
              </a:solidFill>
              <a:latin typeface="Times New Roman" pitchFamily="18" charset="0"/>
            </a:endParaRPr>
          </a:p>
        </p:txBody>
      </p:sp>
      <p:pic>
        <p:nvPicPr>
          <p:cNvPr id="99331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8313" y="620713"/>
            <a:ext cx="8207375" cy="6237287"/>
          </a:xfrm>
          <a:noFill/>
          <a:ln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266</TotalTime>
  <Words>865</Words>
  <Application>Microsoft Office PowerPoint</Application>
  <PresentationFormat>Экран (4:3)</PresentationFormat>
  <Paragraphs>106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Аспект</vt:lpstr>
      <vt:lpstr>1 дәріс “Германтану тіл білімінің жалпы және жеке саласы ретінде” </vt:lpstr>
      <vt:lpstr>Слайд 2</vt:lpstr>
      <vt:lpstr>Слайд 3</vt:lpstr>
      <vt:lpstr>Слайд 4</vt:lpstr>
      <vt:lpstr>Слайд 5</vt:lpstr>
      <vt:lpstr>Слайд 6</vt:lpstr>
      <vt:lpstr>Слайд 7</vt:lpstr>
      <vt:lpstr>Үндіеуропа тілдерінің таралу аймағы</vt:lpstr>
      <vt:lpstr>Үндіеуропа тілдерінің ағашта       бейнеленуі</vt:lpstr>
      <vt:lpstr>Үндіеуропа</vt:lpstr>
      <vt:lpstr>Слайд 11</vt:lpstr>
      <vt:lpstr>Слайд 12</vt:lpstr>
      <vt:lpstr>Слайд 13</vt:lpstr>
      <vt:lpstr>Слайд 14</vt:lpstr>
      <vt:lpstr>Слайд 15</vt:lpstr>
      <vt:lpstr>Слайд 16</vt:lpstr>
      <vt:lpstr>Ағылшын тілі</vt:lpstr>
      <vt:lpstr>Ағылшын тілі</vt:lpstr>
      <vt:lpstr>Слайд 19</vt:lpstr>
      <vt:lpstr>Слайд 20</vt:lpstr>
      <vt:lpstr>Слайд 21</vt:lpstr>
      <vt:lpstr>Нидерланд (голланд) тілі</vt:lpstr>
      <vt:lpstr>Африкаанс тілі</vt:lpstr>
      <vt:lpstr>Слайд 24</vt:lpstr>
      <vt:lpstr>Слайд 25</vt:lpstr>
      <vt:lpstr>Слайд 26</vt:lpstr>
      <vt:lpstr>Идиш тілінің әліпбиі</vt:lpstr>
      <vt:lpstr>Слайд 28</vt:lpstr>
      <vt:lpstr>Слайд 29</vt:lpstr>
      <vt:lpstr>Слайд 30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33</cp:revision>
  <dcterms:created xsi:type="dcterms:W3CDTF">2015-03-03T08:59:07Z</dcterms:created>
  <dcterms:modified xsi:type="dcterms:W3CDTF">2015-04-03T08:03:50Z</dcterms:modified>
</cp:coreProperties>
</file>